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9" d="100"/>
          <a:sy n="119" d="100"/>
        </p:scale>
        <p:origin x="72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612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53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217920" y="-457200"/>
            <a:ext cx="4114800" cy="4114800"/>
          </a:xfrm>
          <a:prstGeom prst="ellipse">
            <a:avLst/>
          </a:prstGeom>
          <a:solidFill>
            <a:srgbClr val="00796B">
              <a:alpha val="30000"/>
            </a:srgbClr>
          </a:solidFill>
          <a:ln w="12700">
            <a:solidFill>
              <a:srgbClr val="00796B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583680" y="182880"/>
            <a:ext cx="2926080" cy="2926080"/>
          </a:xfrm>
          <a:prstGeom prst="ellipse">
            <a:avLst/>
          </a:prstGeom>
          <a:solidFill>
            <a:srgbClr val="00897B">
              <a:alpha val="40000"/>
            </a:srgbClr>
          </a:solidFill>
          <a:ln w="12700">
            <a:solidFill>
              <a:srgbClr val="00897B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457200" y="502920"/>
            <a:ext cx="2194560" cy="292608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457200" y="502920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0534C"/>
                </a:solidFill>
              </a:rPr>
              <a:t>NSDCC PROGRAMME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1005840"/>
            <a:ext cx="5943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TRIPLE THREAT</a:t>
            </a:r>
            <a:endParaRPr lang="en-US" sz="5200" dirty="0"/>
          </a:p>
        </p:txBody>
      </p:sp>
      <p:sp>
        <p:nvSpPr>
          <p:cNvPr id="8" name="Text 6"/>
          <p:cNvSpPr/>
          <p:nvPr/>
        </p:nvSpPr>
        <p:spPr>
          <a:xfrm>
            <a:off x="457200" y="1920240"/>
            <a:ext cx="5943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800" b="1" dirty="0">
                <a:solidFill>
                  <a:srgbClr val="F9A82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KENYA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457200" y="2880360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Youth Engagement | Demand Creation | AYP Participation Milestones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57200" y="3429000"/>
            <a:ext cx="2286000" cy="36576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57200" y="3657600"/>
            <a:ext cx="6400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HIV  |  Teenage Pregnancy  |  Gender-Based Violence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8288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PARTICIPATION TO POWER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274320" y="685800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5D7976"/>
                </a:solidFill>
              </a:rPr>
              <a:t>As the AYP Programme, we are proud of this shift in meaningful engagement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256032" y="1143000"/>
            <a:ext cx="3931920" cy="3566160"/>
          </a:xfrm>
          <a:prstGeom prst="rect">
            <a:avLst/>
          </a:prstGeom>
          <a:solidFill>
            <a:srgbClr val="FFF3E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56032" y="1143000"/>
            <a:ext cx="3931920" cy="47548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56032" y="1143000"/>
            <a:ext cx="39319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BEFORE: MEETING ATTENDANCE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1764792"/>
            <a:ext cx="201168" cy="20116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9808" y="1737360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people invited to attend sessions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2240280"/>
            <a:ext cx="201168" cy="20116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49808" y="2212848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Token representation — present but not heard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57200" y="2715768"/>
            <a:ext cx="201168" cy="20116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49808" y="2688336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Decisions made for young people, not with them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57200" y="3191256"/>
            <a:ext cx="201168" cy="20116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749808" y="3163824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formal mechanisms for AYP input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" y="3666744"/>
            <a:ext cx="201168" cy="20116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9808" y="3639312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Youth voices acknowledged but not actioned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297680" y="2834640"/>
            <a:ext cx="548640" cy="91440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251960" y="260604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00534C"/>
                </a:solidFill>
              </a:rPr>
              <a:t>→</a:t>
            </a:r>
            <a:endParaRPr lang="en-US" sz="3000" dirty="0"/>
          </a:p>
        </p:txBody>
      </p:sp>
      <p:sp>
        <p:nvSpPr>
          <p:cNvPr id="20" name="Shape 18"/>
          <p:cNvSpPr/>
          <p:nvPr/>
        </p:nvSpPr>
        <p:spPr>
          <a:xfrm>
            <a:off x="4956048" y="1307592"/>
            <a:ext cx="3931920" cy="3566160"/>
          </a:xfrm>
          <a:prstGeom prst="rect">
            <a:avLst/>
          </a:prstGeom>
          <a:solidFill>
            <a:srgbClr val="E0F2F1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4956048" y="1143000"/>
            <a:ext cx="3931920" cy="475488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956048" y="1143000"/>
            <a:ext cx="39319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NOW: DECISION-MAKING ENGAGEMENT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5120640" y="1764792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5413248" y="1737360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Seats at KCM, TWGs, and multi-stakeholder coordination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5120640" y="2240280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5413248" y="2212848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Contributing to policies and decision making platforms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5120640" y="2715768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5413248" y="2688336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Inclusion in Global Fund grant writing and even as GF SSR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5120640" y="3191256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5413248" y="3163824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Leading HIV prevention advocacy &amp; lobbying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120640" y="3666744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5413248" y="3639312"/>
            <a:ext cx="3200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AYP co-designing </a:t>
            </a:r>
            <a:r>
              <a:rPr lang="en-US" sz="1100" dirty="0" err="1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programme</a:t>
            </a: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priorities and implementing in our organizations: Including demand generation for services targeting AYP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8288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DEMAND CREATION FOR SERVICES BY AYP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274320" y="685800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5D7976"/>
                </a:solidFill>
              </a:rPr>
              <a:t>Access is not enough , AYP must feel safe, respected and empowered to demand services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56032" y="1170432"/>
            <a:ext cx="2697480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56032" y="1170432"/>
            <a:ext cx="2697480" cy="384048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56032" y="1170432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Safe Spaces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65760" y="1627632"/>
            <a:ext cx="24871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Creating environments where AGYW can speak freely, access information and connect with peers without fear of judgment or stigma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3127248" y="1170432"/>
            <a:ext cx="2697480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00534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3127248" y="1170432"/>
            <a:ext cx="2697480" cy="384048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127248" y="1170432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Peer-Led Outreach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236976" y="1627632"/>
            <a:ext cx="24871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trusted peers  not just providers — to reach AGYW where they are and build confidence to seek services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5998464" y="1170432"/>
            <a:ext cx="2697480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5998464" y="1170432"/>
            <a:ext cx="2697480" cy="38404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5998464" y="1170432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Youth-Friendly Services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108192" y="1627632"/>
            <a:ext cx="24871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Transforming health facilities to be welcoming, private and non-judgmental so that young people actually return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256032" y="2999232"/>
            <a:ext cx="2697480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6D2E4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256032" y="2999232"/>
            <a:ext cx="2697480" cy="384048"/>
          </a:xfrm>
          <a:prstGeom prst="rect">
            <a:avLst/>
          </a:prstGeom>
          <a:solidFill>
            <a:srgbClr val="6D2E46"/>
          </a:solidFill>
          <a:ln w="12700">
            <a:solidFill>
              <a:srgbClr val="6D2E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256032" y="2999232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Economic Empowerment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365760" y="3456432"/>
            <a:ext cx="24871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Addressing poverty as a barrier  linking AGYW to livelihood opportunities so they have real choices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3127248" y="2999232"/>
            <a:ext cx="2697480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3127248" y="2999232"/>
            <a:ext cx="2697480" cy="384048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3127248" y="2999232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Information &amp; Awareness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3236976" y="3456432"/>
            <a:ext cx="24871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Ensuring AGYW know their rights, their options, and what services exist — including new HIV prevention tools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5998464" y="2999232"/>
            <a:ext cx="2697480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00695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5998464" y="2999232"/>
            <a:ext cx="2697480" cy="384048"/>
          </a:xfrm>
          <a:prstGeom prst="rect">
            <a:avLst/>
          </a:prstGeom>
          <a:solidFill>
            <a:srgbClr val="00695C"/>
          </a:solidFill>
          <a:ln w="12700">
            <a:solidFill>
              <a:srgbClr val="0069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5998464" y="2999232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Community &amp; Family Engagement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108192" y="3456432"/>
            <a:ext cx="24871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Shifting norms at community level so that families and communities support  rather than obstruct  girls seeking care</a:t>
            </a:r>
            <a:endParaRPr lang="en-US" sz="1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8288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WE WORK: PROGRAMME REACH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274320" y="685800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5D7976"/>
                </a:solidFill>
              </a:rPr>
              <a:t>Youth-led, community-rooted, and integrated  responding to the full reality of young people's lives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56032" y="1143000"/>
            <a:ext cx="1645920" cy="164592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256032" y="160020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KILIFI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164592" y="2862072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5D79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Coastal rural &amp; peri-urban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084832" y="1143000"/>
            <a:ext cx="1645920" cy="1645920"/>
          </a:xfrm>
          <a:prstGeom prst="ellipse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2084832" y="160020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NYERI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993392" y="2862072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5D79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 Kenya mountain region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913632" y="1143000"/>
            <a:ext cx="1645920" cy="1645920"/>
          </a:xfrm>
          <a:prstGeom prst="ellipse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913632" y="160020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HOMA BAY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822192" y="2862072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5D79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HIV prevalence lakeshore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5742432" y="1143000"/>
            <a:ext cx="1645920" cy="164592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5742432" y="160020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NAIROBI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650992" y="2862072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5D79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Urban informal settlements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7571232" y="1143000"/>
            <a:ext cx="1645920" cy="1645920"/>
          </a:xfrm>
          <a:prstGeom prst="ellipse">
            <a:avLst/>
          </a:prstGeom>
          <a:solidFill>
            <a:srgbClr val="6D2E46"/>
          </a:solidFill>
          <a:ln w="12700">
            <a:solidFill>
              <a:srgbClr val="6D2E4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7571232" y="1600200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MOMBASA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479792" y="2862072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5D79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Coastal urban, key populations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256032" y="2788920"/>
            <a:ext cx="8631936" cy="914400"/>
          </a:xfrm>
          <a:prstGeom prst="rect">
            <a:avLst/>
          </a:prstGeom>
          <a:solidFill>
            <a:srgbClr val="E0F2F1"/>
          </a:solidFill>
          <a:ln w="12700">
            <a:solidFill>
              <a:srgbClr val="B2DFD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57200" y="2852928"/>
            <a:ext cx="22860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0534C"/>
                </a:solidFill>
              </a:rPr>
              <a:t>THE COMMON THREAD: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7200" y="3227832"/>
            <a:ext cx="8229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programmes are Youth-Led · Community-Rooted · Integrated — linking HIV, GBV, mental health, and economic challenges. Offering practical, scalable models for addressing the triple threat.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256032" y="3822192"/>
            <a:ext cx="8631936" cy="1115568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457200" y="3886200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9A825"/>
                </a:solidFill>
              </a:rPr>
              <a:t>Programme Landscape: 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457200" y="42062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Youth Wise  |  Deep Dive Initiative  |  YouthCare  |  Sister2Sister  |  Her Voice Fund  |  LVCT Health HIV Prevention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pattFill prst="pct5">
          <a:fgClr>
            <a:srgbClr val="00534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457200" y="2286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9A82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CALL TO ACTION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457200" y="8229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i="1" dirty="0"/>
              <a:t>What we commit to  together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365760" y="1371600"/>
            <a:ext cx="8412480" cy="749808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65760" y="1371600"/>
            <a:ext cx="548640" cy="749808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365760" y="1371600"/>
            <a:ext cx="5486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534C"/>
                </a:solidFill>
              </a:rPr>
              <a:t>01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24128" y="1417320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 in youth-led, integrated programmes that address HIV, GBV, mental health and economic challenges together not in silos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65760" y="2212848"/>
            <a:ext cx="8412480" cy="749808"/>
          </a:xfrm>
          <a:prstGeom prst="rect">
            <a:avLst/>
          </a:prstGeom>
          <a:solidFill>
            <a:srgbClr val="00443E"/>
          </a:solidFill>
          <a:ln w="12700">
            <a:solidFill>
              <a:srgbClr val="F9A825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365760" y="2212848"/>
            <a:ext cx="548640" cy="749808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65760" y="2212848"/>
            <a:ext cx="5486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534C"/>
                </a:solidFill>
              </a:rPr>
              <a:t>02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024128" y="2258568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AGYW and AYP have genuine seats at decision-making tables: KCM, TWGs, CHMT, NSP, Global Fund, HIV Prevention advocacy forums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65760" y="3054096"/>
            <a:ext cx="8412480" cy="749808"/>
          </a:xfrm>
          <a:prstGeom prst="rect">
            <a:avLst/>
          </a:prstGeom>
          <a:solidFill>
            <a:srgbClr val="00443E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365760" y="3054096"/>
            <a:ext cx="548640" cy="74980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65760" y="3054096"/>
            <a:ext cx="5486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534C"/>
                </a:solidFill>
              </a:rPr>
              <a:t>03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024128" y="3099816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Transform health systems to be youth-friendly, non-judgmental and safe so that access means young people actually come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65760" y="3895344"/>
            <a:ext cx="8412480" cy="749808"/>
          </a:xfrm>
          <a:prstGeom prst="rect">
            <a:avLst/>
          </a:prstGeom>
          <a:solidFill>
            <a:srgbClr val="00443E"/>
          </a:solidFill>
          <a:ln w="12700">
            <a:solidFill>
              <a:srgbClr val="A5D6A7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365760" y="3895344"/>
            <a:ext cx="548640" cy="749808"/>
          </a:xfrm>
          <a:prstGeom prst="rect">
            <a:avLst/>
          </a:prstGeom>
          <a:solidFill>
            <a:srgbClr val="A5D6A7"/>
          </a:solidFill>
          <a:ln w="12700">
            <a:solidFill>
              <a:srgbClr val="A5D6A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365760" y="3895344"/>
            <a:ext cx="5486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534C"/>
                </a:solidFill>
              </a:rPr>
              <a:t>04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024128" y="3941064"/>
            <a:ext cx="74980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Address root causes: poverty, gender norms, and power </a:t>
            </a:r>
            <a:r>
              <a:rPr lang="en-US" sz="11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imbalances  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</a:t>
            </a:r>
            <a:r>
              <a:rPr lang="en-US" sz="11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 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 behaviours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0" y="4828032"/>
            <a:ext cx="9144000" cy="315468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57200" y="4828032"/>
            <a:ext cx="8229600" cy="3154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0534C"/>
                </a:solidFill>
              </a:rPr>
              <a:t>Young people are not the problem. They are the solution — if we trust them with power.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228600"/>
            <a:ext cx="8595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INTERCONNECTED REALITY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1234440"/>
            <a:ext cx="2651760" cy="73152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274320" y="1234440"/>
            <a:ext cx="2651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HIV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291840" y="1234440"/>
            <a:ext cx="2651760" cy="73152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3291840" y="1234440"/>
            <a:ext cx="2651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TEENAGE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PREGNANCY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6309360" y="1234440"/>
            <a:ext cx="2651760" cy="731520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6309360" y="1234440"/>
            <a:ext cx="2651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GENDER-BASED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VIOLENCE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926080" y="1554480"/>
            <a:ext cx="347472" cy="73152"/>
          </a:xfrm>
          <a:prstGeom prst="rect">
            <a:avLst/>
          </a:prstGeom>
          <a:solidFill>
            <a:srgbClr val="5D7976"/>
          </a:solidFill>
          <a:ln w="12700">
            <a:solidFill>
              <a:srgbClr val="5D797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5943600" y="1554480"/>
            <a:ext cx="347472" cy="73152"/>
          </a:xfrm>
          <a:prstGeom prst="rect">
            <a:avLst/>
          </a:prstGeom>
          <a:solidFill>
            <a:srgbClr val="5D7976"/>
          </a:solidFill>
          <a:ln w="12700">
            <a:solidFill>
              <a:srgbClr val="5D797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274320" y="2148840"/>
            <a:ext cx="8503920" cy="2560320"/>
          </a:xfrm>
          <a:prstGeom prst="rect">
            <a:avLst/>
          </a:prstGeom>
          <a:solidFill>
            <a:srgbClr val="E0F2F1"/>
          </a:solidFill>
          <a:ln w="12700">
            <a:solidFill>
              <a:srgbClr val="B2DFD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57200" y="22402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0534C"/>
                </a:solidFill>
              </a:rPr>
              <a:t>One continuous experience for many young girls in Kenya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457200" y="2715768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49808" y="2697480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girl experiencing violence is more likely to drop out of school and enter unsafe relationships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457200" y="3191256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749808" y="3172968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same situation increases risk of unplanned pregnancy and HIV exposure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457200" y="3666744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749808" y="3648456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shows these risks are deeply interconnected — reinforcing each other in a continuous cycle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457200" y="4142232"/>
            <a:ext cx="201168" cy="201168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749808" y="4123944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vulnerability quickly becomes many — the cycle is hard to break alone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228600"/>
            <a:ext cx="8595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SURVIVAL CHOICES, NOT 'RISKY BEHAVIOUR'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74320" y="850392"/>
            <a:ext cx="8503920" cy="64008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850392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people are not making bad choices, they are making the only choices available to them.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274320" y="1664208"/>
            <a:ext cx="4023360" cy="3017520"/>
          </a:xfrm>
          <a:prstGeom prst="rect">
            <a:avLst/>
          </a:prstGeom>
          <a:solidFill>
            <a:srgbClr val="FFF3E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365760" y="1755648"/>
            <a:ext cx="3840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E65100"/>
                </a:solidFill>
              </a:rPr>
              <a:t>POVERTY DRIVES VULNERABILITY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57200" y="2240280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31520" y="2221992"/>
            <a:ext cx="3337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Poverty pushes young girls into transactional sex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2752344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31520" y="2734056"/>
            <a:ext cx="3337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Age-disparate relationships become a survival strategy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57200" y="3264408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31520" y="3246120"/>
            <a:ext cx="3337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Lack of food, school fees, and transport shapes decisions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57200" y="3776472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731520" y="3758184"/>
            <a:ext cx="3337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shows poverty &amp; food insecurity directly increase HIV &amp; pregnancy risks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0" y="1664208"/>
            <a:ext cx="4206240" cy="3017520"/>
          </a:xfrm>
          <a:prstGeom prst="rect">
            <a:avLst/>
          </a:prstGeom>
          <a:solidFill>
            <a:srgbClr val="E8F5E9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663440" y="1755648"/>
            <a:ext cx="4023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0796B"/>
                </a:solidFill>
              </a:rPr>
              <a:t>WHAT YOUNG WOMEN NEED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4709160" y="224028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983480" y="2221992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 spaces to talk and heal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09160" y="269748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983480" y="2679192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Economic support and real opportunities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709160" y="315468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4983480" y="3136392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Non-judgmental, youth-friendly services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709160" y="361188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4983480" y="3593592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Trusted peer support systems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709160" y="406908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983480" y="4050792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 inclusion in decisions affecting them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228600"/>
            <a:ext cx="8595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POWER, GENDER NORMS &amp; SILENCE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274320" y="758952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5D7976"/>
                </a:solidFill>
              </a:rPr>
              <a:t>This is not just about behaviour — it is about lack of power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237744" y="1114044"/>
            <a:ext cx="5943600" cy="1920240"/>
          </a:xfrm>
          <a:prstGeom prst="rect">
            <a:avLst/>
          </a:prstGeom>
          <a:solidFill>
            <a:srgbClr val="FFEBEE"/>
          </a:solidFill>
          <a:ln w="12700">
            <a:solidFill>
              <a:srgbClr val="FFCDD2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96468" y="1341120"/>
            <a:ext cx="5669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62828"/>
                </a:solidFill>
              </a:rPr>
              <a:t>Many AGYW cannot: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30936" y="1808988"/>
            <a:ext cx="201168" cy="201168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153668" y="1746504"/>
            <a:ext cx="52120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</a:rPr>
              <a:t>Negotiate condom use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32460" y="2217420"/>
            <a:ext cx="201168" cy="201168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1153668" y="2154936"/>
            <a:ext cx="52120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</a:rPr>
              <a:t>Say no to sex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32460" y="2599944"/>
            <a:ext cx="201168" cy="201168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1153668" y="2532888"/>
            <a:ext cx="521208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A28"/>
                </a:solidFill>
              </a:rPr>
              <a:t>Report violence safely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274320" y="3291840"/>
            <a:ext cx="8503920" cy="1554480"/>
          </a:xfrm>
          <a:prstGeom prst="rect">
            <a:avLst/>
          </a:prstGeom>
          <a:solidFill>
            <a:srgbClr val="E0F2F1"/>
          </a:solidFill>
          <a:ln w="12700">
            <a:solidFill>
              <a:srgbClr val="B2DFD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57200" y="3364992"/>
            <a:ext cx="8229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0534C"/>
                </a:solidFill>
              </a:rPr>
              <a:t>WHY?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457200" y="3794760"/>
            <a:ext cx="164592" cy="16459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731520" y="3767328"/>
            <a:ext cx="7863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</a:rPr>
              <a:t>Gender norms normalize male control over girls' bodies and choices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57200" y="4123944"/>
            <a:ext cx="164592" cy="16459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731520" y="4096512"/>
            <a:ext cx="7863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</a:rPr>
              <a:t>Violence is often hidden, minimized, or treated as normal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57200" y="4453128"/>
            <a:ext cx="164592" cy="16459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731520" y="4425696"/>
            <a:ext cx="7863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</a:rPr>
              <a:t>Survivors of GBV often delay seeking care many never receive full HIV prevention services like PEP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8288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BARRIERS YOUNG PEOPLE FACE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256032" y="822960"/>
            <a:ext cx="2743200" cy="4023360"/>
          </a:xfrm>
          <a:prstGeom prst="rect">
            <a:avLst/>
          </a:prstGeom>
          <a:solidFill>
            <a:srgbClr val="E0F2F1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256032" y="822960"/>
            <a:ext cx="2743200" cy="45720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256032" y="822960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EDUCATION DISRUPTION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420624" y="146304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67512" y="142646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Pregnancy &amp; violence lead to school dropout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20624" y="224028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667512" y="220370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Loss of future opportunities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20624" y="301752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667512" y="298094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Many never return to school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20624" y="3794760"/>
            <a:ext cx="182880" cy="182880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667512" y="375818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event can permanently change a girl's life trajectory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3200400" y="822960"/>
            <a:ext cx="2743200" cy="4023360"/>
          </a:xfrm>
          <a:prstGeom prst="rect">
            <a:avLst/>
          </a:prstGeom>
          <a:solidFill>
            <a:srgbClr val="FFF3E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3200400" y="822960"/>
            <a:ext cx="2743200" cy="45720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200400" y="822960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UNSAFE HEALTH SYSTEMS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3364992" y="1463040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3611880" y="142646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people face judgment &amp; stigma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364992" y="2240280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3611880" y="220370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Lack of privacy discourages visits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3364992" y="3017520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3611880" y="298094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GBV survivors delay or abandon care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3364992" y="3794760"/>
            <a:ext cx="182880" cy="1828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3611880" y="375818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 ≠ safety to use services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144768" y="822960"/>
            <a:ext cx="2743200" cy="4023360"/>
          </a:xfrm>
          <a:prstGeom prst="rect">
            <a:avLst/>
          </a:prstGeom>
          <a:solidFill>
            <a:srgbClr val="FFEBEE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25"/>
          <p:cNvSpPr/>
          <p:nvPr/>
        </p:nvSpPr>
        <p:spPr>
          <a:xfrm>
            <a:off x="6144768" y="822960"/>
            <a:ext cx="2743200" cy="457200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6144768" y="822960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MENTAL HEALTH CRISIS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309360" y="1463040"/>
            <a:ext cx="182880" cy="182880"/>
          </a:xfrm>
          <a:prstGeom prst="ellipse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6556248" y="142646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Trauma from violence shapes all decisions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309360" y="2240280"/>
            <a:ext cx="182880" cy="182880"/>
          </a:xfrm>
          <a:prstGeom prst="ellipse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6556248" y="220370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Stress from poverty &amp; isolation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6309360" y="3017520"/>
            <a:ext cx="182880" cy="182880"/>
          </a:xfrm>
          <a:prstGeom prst="ellipse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6556248" y="298094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Depression lowers ability to seek care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309360" y="3794760"/>
            <a:ext cx="182880" cy="182880"/>
          </a:xfrm>
          <a:prstGeom prst="ellipse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6556248" y="3758184"/>
            <a:ext cx="22128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Mental health is not separate — it is central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256032" y="4681728"/>
            <a:ext cx="8631936" cy="347472"/>
          </a:xfrm>
          <a:prstGeom prst="rect">
            <a:avLst/>
          </a:prstGeom>
          <a:solidFill>
            <a:srgbClr val="1A2A28"/>
          </a:solidFill>
          <a:ln w="12700">
            <a:solidFill>
              <a:srgbClr val="1A2A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256032" y="4681728"/>
            <a:ext cx="8631936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B2DFDB"/>
                </a:solidFill>
              </a:rPr>
              <a:t> Rural areas face distance barriers | Informal settlements face overcrowding, violence &amp; poverty  AGYW navigate multiple layers at once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53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457200" y="18288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CYCLE: INTERGENERATIONAL IMPACT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457200" y="713232"/>
            <a:ext cx="8412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B2DFDB"/>
                </a:solidFill>
              </a:rPr>
              <a:t>The triple threat creates cycles that carry across generations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280160"/>
            <a:ext cx="1920240" cy="1280160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457200" y="1298448"/>
            <a:ext cx="1920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TEENAGE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PREGNANCY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57200" y="2029968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Unplanned, unsupported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404872" y="1828800"/>
            <a:ext cx="512064" cy="73152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2468880" y="1280160"/>
            <a:ext cx="1920240" cy="128016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2468880" y="1298448"/>
            <a:ext cx="1920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SCHOOL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DROPOUT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2468880" y="2029968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Education interrupted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416552" y="1828800"/>
            <a:ext cx="512064" cy="73152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4480560" y="1280160"/>
            <a:ext cx="1920240" cy="1280160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480560" y="1298448"/>
            <a:ext cx="1920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LIMITED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EDUCATION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480560" y="2029968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Opportunities lost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6428232" y="1828800"/>
            <a:ext cx="512064" cy="73152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6492240" y="1280160"/>
            <a:ext cx="1920240" cy="128016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6492240" y="1298448"/>
            <a:ext cx="1920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POVERTY &amp;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VULNERABILITY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492240" y="2029968"/>
            <a:ext cx="1920240" cy="40233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Cycle repeats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457200" y="2834640"/>
            <a:ext cx="8229600" cy="192024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731520" y="2944368"/>
            <a:ext cx="76809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9A82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we talk about the Triple Threat, we are not just talking about HIV, pregnancy, and GBV.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731520" y="3447288"/>
            <a:ext cx="76809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are talking about young people navigating poverty, power, stigma, and survival every single day.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731520" y="3977640"/>
            <a:ext cx="76809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Solutions must respond to the full reality of young people's lives  not just one issue at a time.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64592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BEST PRACTICES: YOUTH-LED PROGRAMMES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274320" y="658368"/>
            <a:ext cx="8595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5D7976"/>
                </a:solidFill>
              </a:rPr>
              <a:t>Built directly from the lived realities of young people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256032" y="1097280"/>
            <a:ext cx="2743200" cy="2331720"/>
          </a:xfrm>
          <a:prstGeom prst="rect">
            <a:avLst/>
          </a:prstGeom>
          <a:solidFill>
            <a:srgbClr val="FFFFFF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56032" y="1097280"/>
            <a:ext cx="2743200" cy="50292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56032" y="1097280"/>
            <a:ext cx="2743200" cy="2926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b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YOUTH WISE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256032" y="1389888"/>
            <a:ext cx="2743200" cy="210312"/>
          </a:xfrm>
          <a:prstGeom prst="rect">
            <a:avLst/>
          </a:prstGeom>
          <a:noFill/>
          <a:ln/>
        </p:spPr>
        <p:txBody>
          <a:bodyPr wrap="square" lIns="12700" tIns="12700" rIns="12700" bIns="127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AYARHEP &amp; Y+ Kenya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93192" y="1691640"/>
            <a:ext cx="248716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Empowers young women &amp; PLHIV through safe spaces, leadership development &amp; advocacy. Builds confidence and agency through self-care.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127248" y="1097280"/>
            <a:ext cx="2743200" cy="2331720"/>
          </a:xfrm>
          <a:prstGeom prst="rect">
            <a:avLst/>
          </a:prstGeom>
          <a:solidFill>
            <a:srgbClr val="FFFFFF"/>
          </a:solidFill>
          <a:ln w="12700">
            <a:solidFill>
              <a:srgbClr val="00534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3127248" y="1097280"/>
            <a:ext cx="2743200" cy="502920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127248" y="1097280"/>
            <a:ext cx="2743200" cy="2926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b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DEEP DIVE INITIATIVE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127248" y="1389888"/>
            <a:ext cx="2743200" cy="210312"/>
          </a:xfrm>
          <a:prstGeom prst="rect">
            <a:avLst/>
          </a:prstGeom>
          <a:noFill/>
          <a:ln/>
        </p:spPr>
        <p:txBody>
          <a:bodyPr wrap="square" lIns="12700" tIns="12700" rIns="12700" bIns="127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Y+ Kenya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264408" y="1691640"/>
            <a:ext cx="248716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Creates meaningful opportunities for AGYW to lead their own SRHR agenda and hold policymakers accountable.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5998464" y="1097280"/>
            <a:ext cx="2743200" cy="2331720"/>
          </a:xfrm>
          <a:prstGeom prst="rect">
            <a:avLst/>
          </a:prstGeom>
          <a:solidFill>
            <a:srgbClr val="FFFFFF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5998464" y="1097280"/>
            <a:ext cx="2743200" cy="50292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5998464" y="1097280"/>
            <a:ext cx="2743200" cy="2926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b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YOUTHCARE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998464" y="1389888"/>
            <a:ext cx="2743200" cy="210312"/>
          </a:xfrm>
          <a:prstGeom prst="rect">
            <a:avLst/>
          </a:prstGeom>
          <a:noFill/>
          <a:ln/>
        </p:spPr>
        <p:txBody>
          <a:bodyPr wrap="square" lIns="12700" tIns="12700" rIns="12700" bIns="1270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</a:rPr>
              <a:t>AYARHEP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135624" y="1691640"/>
            <a:ext cx="248716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Brings together peer support, life skills &amp; direct service linkage — ensuring young people are not just informed, but able to access care.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256032" y="3584448"/>
            <a:ext cx="4114800" cy="1325880"/>
          </a:xfrm>
          <a:prstGeom prst="rect">
            <a:avLst/>
          </a:prstGeom>
          <a:solidFill>
            <a:srgbClr val="FFFFFF"/>
          </a:solidFill>
          <a:ln w="12700">
            <a:solidFill>
              <a:srgbClr val="C62828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256032" y="3584448"/>
            <a:ext cx="4114800" cy="411480"/>
          </a:xfrm>
          <a:prstGeom prst="rect">
            <a:avLst/>
          </a:prstGeom>
          <a:solidFill>
            <a:srgbClr val="C62828"/>
          </a:solidFill>
          <a:ln w="12700">
            <a:solidFill>
              <a:srgbClr val="C6282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256032" y="3584448"/>
            <a:ext cx="2743200" cy="41148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SISTER2SISTER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2999232" y="3584448"/>
            <a:ext cx="1371600" cy="41148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r">
              <a:buNone/>
            </a:pPr>
            <a:r>
              <a:rPr lang="en-US" sz="900" i="1" dirty="0">
                <a:solidFill>
                  <a:srgbClr val="FFFFFF"/>
                </a:solidFill>
              </a:rPr>
              <a:t>Y+ Kenya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93192" y="4059936"/>
            <a:ext cx="3858768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Peer-led safe spaces for AGYW, young mothers &amp; women with disabilities  sharing, healing, and supporting each other through stigma, relationships &amp; adherence.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4626864" y="3584448"/>
            <a:ext cx="4114800" cy="1325880"/>
          </a:xfrm>
          <a:prstGeom prst="rect">
            <a:avLst/>
          </a:prstGeom>
          <a:solidFill>
            <a:srgbClr val="FFFFFF"/>
          </a:solidFill>
          <a:ln w="12700">
            <a:solidFill>
              <a:srgbClr val="6D2E46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626864" y="3584448"/>
            <a:ext cx="4114800" cy="411480"/>
          </a:xfrm>
          <a:prstGeom prst="rect">
            <a:avLst/>
          </a:prstGeom>
          <a:solidFill>
            <a:srgbClr val="6D2E46"/>
          </a:solidFill>
          <a:ln w="12700">
            <a:solidFill>
              <a:srgbClr val="6D2E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626864" y="3584448"/>
            <a:ext cx="2743200" cy="41148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HER VOICE FUND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370064" y="3584448"/>
            <a:ext cx="1371600" cy="41148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r">
              <a:buNone/>
            </a:pPr>
            <a:r>
              <a:rPr lang="en-US" sz="900" i="1" dirty="0">
                <a:solidFill>
                  <a:srgbClr val="FFFFFF"/>
                </a:solidFill>
              </a:rPr>
              <a:t>Y+ Kenya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4764024" y="4059936"/>
            <a:ext cx="3858768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 AGYW living with HIV to design and implement advocacy &amp; accountability initiatives in their own contexts. Direct funding, direct power.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274320" y="182880"/>
            <a:ext cx="859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LVCT HEALTH: HIV PREVENTION FOR AYP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256032" y="804672"/>
            <a:ext cx="8631936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822960"/>
            <a:ext cx="8229600" cy="91440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LVCT Health leads advocacy for HIV prevention for Adolescents &amp; Young People (AYP), including leading advocacy, messaging, and demand generation for new HIV prevention products  together with AYP.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256032" y="2011680"/>
            <a:ext cx="420624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00534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256032" y="2011680"/>
            <a:ext cx="274320" cy="1234440"/>
          </a:xfrm>
          <a:prstGeom prst="rect">
            <a:avLst/>
          </a:prstGeom>
          <a:solidFill>
            <a:srgbClr val="00534C"/>
          </a:solidFill>
          <a:ln w="12700">
            <a:solidFill>
              <a:srgbClr val="0053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40080" y="2103120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534C"/>
                </a:solidFill>
              </a:rPr>
              <a:t>Advocacy &amp; Messaging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0080" y="2487168"/>
            <a:ext cx="3657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Leading the national narrative on HIV prevention for young people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2011680"/>
            <a:ext cx="420624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4663440" y="2011680"/>
            <a:ext cx="274320" cy="12344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5047488" y="2103120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</a:rPr>
              <a:t>Demand Generation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5047488" y="2487168"/>
            <a:ext cx="3657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Driving uptake of new HIV prevention products among AYP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56032" y="3429000"/>
            <a:ext cx="420624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E65100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256032" y="3429000"/>
            <a:ext cx="274320" cy="123444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40080" y="3520440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65100"/>
                </a:solidFill>
              </a:rPr>
              <a:t>New HIV Prevention Products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40080" y="3904488"/>
            <a:ext cx="3657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Lobbying for access to and awareness of new biomedical tools (PrEP, CAB-LA, etc.)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3429000"/>
            <a:ext cx="4206240" cy="1234440"/>
          </a:xfrm>
          <a:prstGeom prst="rect">
            <a:avLst/>
          </a:prstGeom>
          <a:solidFill>
            <a:srgbClr val="FFFFFF"/>
          </a:solidFill>
          <a:ln w="12700">
            <a:solidFill>
              <a:srgbClr val="F9A825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4663440" y="3429000"/>
            <a:ext cx="274320" cy="1234440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5047488" y="3520440"/>
            <a:ext cx="36576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9A825"/>
                </a:solidFill>
              </a:rPr>
              <a:t>AYP Involvement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5047488" y="3904488"/>
            <a:ext cx="3657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2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Young people co-designing, co-delivering and co-advocating — not just beneficiaries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53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457200" y="164592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AYP PARTICIPATION MILESTONES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457200" y="777240"/>
            <a:ext cx="8229600" cy="594360"/>
          </a:xfrm>
          <a:prstGeom prst="rect">
            <a:avLst/>
          </a:prstGeom>
          <a:solidFill>
            <a:srgbClr val="F9A825"/>
          </a:solidFill>
          <a:ln w="12700">
            <a:solidFill>
              <a:srgbClr val="F9A825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77724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053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Moving from participation in meetings → to engagement in DECISION-MAKING SPACES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274320" y="1572768"/>
            <a:ext cx="2743200" cy="150876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274320" y="1572768"/>
            <a:ext cx="2743200" cy="4114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274320" y="1572768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KCM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65760" y="2029968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F9A825"/>
                </a:solidFill>
              </a:rPr>
              <a:t>Kenya Country Mechanism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365760" y="2377440"/>
            <a:ext cx="25603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AYP as active voices in national HIV governance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3182112" y="1572768"/>
            <a:ext cx="2743200" cy="150876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3182112" y="1572768"/>
            <a:ext cx="2743200" cy="4114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3182112" y="1572768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AYP TWGs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273552" y="2029968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F9A825"/>
                </a:solidFill>
              </a:rPr>
              <a:t>Technical Working Groups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3273552" y="2377440"/>
            <a:ext cx="25603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Shaping technical direction of AYP HIV programming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089904" y="1572768"/>
            <a:ext cx="2743200" cy="150876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6089904" y="1572768"/>
            <a:ext cx="2743200" cy="4114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6089904" y="1572768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CHMT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181344" y="2029968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F9A825"/>
                </a:solidFill>
              </a:rPr>
              <a:t>County Health Management Teams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6181344" y="2377440"/>
            <a:ext cx="25603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Influencing county-level health planning &amp; resource allocation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274320" y="3218688"/>
            <a:ext cx="2743200" cy="150876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74320" y="3218688"/>
            <a:ext cx="2743200" cy="4114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274320" y="3218688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National Strategic Planning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365760" y="3675888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F9A825"/>
                </a:solidFill>
              </a:rPr>
              <a:t>NSP Development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365760" y="4023360"/>
            <a:ext cx="25603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Contributing to Kenya's national HIV strategic frameworks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3182112" y="3218688"/>
            <a:ext cx="2743200" cy="150876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25"/>
          <p:cNvSpPr/>
          <p:nvPr/>
        </p:nvSpPr>
        <p:spPr>
          <a:xfrm>
            <a:off x="3182112" y="3218688"/>
            <a:ext cx="2743200" cy="4114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3182112" y="3218688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Global Fund Writing Meetings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3273552" y="3675888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F9A825"/>
                </a:solidFill>
              </a:rPr>
              <a:t>GF Grant Development</a:t>
            </a:r>
            <a:endParaRPr lang="en-US" sz="950" dirty="0"/>
          </a:p>
        </p:txBody>
      </p:sp>
      <p:sp>
        <p:nvSpPr>
          <p:cNvPr id="30" name="Text 28"/>
          <p:cNvSpPr/>
          <p:nvPr/>
        </p:nvSpPr>
        <p:spPr>
          <a:xfrm>
            <a:off x="3273552" y="4023360"/>
            <a:ext cx="25603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Ensuring AGYW &amp; AYP priorities are reflected in funding proposals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6089904" y="3218688"/>
            <a:ext cx="2743200" cy="1508760"/>
          </a:xfrm>
          <a:prstGeom prst="rect">
            <a:avLst/>
          </a:prstGeom>
          <a:solidFill>
            <a:srgbClr val="00443E"/>
          </a:solidFill>
          <a:ln w="12700">
            <a:solidFill>
              <a:srgbClr val="00796B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2" name="Shape 30"/>
          <p:cNvSpPr/>
          <p:nvPr/>
        </p:nvSpPr>
        <p:spPr>
          <a:xfrm>
            <a:off x="6089904" y="3218688"/>
            <a:ext cx="2743200" cy="4114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6089904" y="3218688"/>
            <a:ext cx="2743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HIV Prevention Advocacy &amp; Lobbying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181344" y="3675888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F9A825"/>
                </a:solidFill>
              </a:rPr>
              <a:t>New Prevention Products</a:t>
            </a:r>
            <a:endParaRPr lang="en-US" sz="950" dirty="0"/>
          </a:p>
        </p:txBody>
      </p:sp>
      <p:sp>
        <p:nvSpPr>
          <p:cNvPr id="35" name="Text 33"/>
          <p:cNvSpPr/>
          <p:nvPr/>
        </p:nvSpPr>
        <p:spPr>
          <a:xfrm>
            <a:off x="6181344" y="4023360"/>
            <a:ext cx="25603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Championing demand &amp; access for new biomedical tools at policy level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1291</Words>
  <Application>Microsoft Office PowerPoint</Application>
  <PresentationFormat>On-screen Show (16:9)</PresentationFormat>
  <Paragraphs>189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Triple Threat in Kenya – Youth Engagement</dc:title>
  <dc:subject>PptxGenJS Presentation</dc:subject>
  <dc:creator>PptxGenJS</dc:creator>
  <cp:lastModifiedBy>Irene Gomba</cp:lastModifiedBy>
  <cp:revision>2</cp:revision>
  <dcterms:created xsi:type="dcterms:W3CDTF">2026-04-22T10:28:06Z</dcterms:created>
  <dcterms:modified xsi:type="dcterms:W3CDTF">2026-04-22T12:32:32Z</dcterms:modified>
</cp:coreProperties>
</file>