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10.xml" ContentType="application/vnd.openxmlformats-officedocument.presentationml.tag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2.xml" ContentType="application/vnd.openxmlformats-officedocument.themeOverride+xml"/>
  <Override PartName="/ppt/tags/tag11.xml" ContentType="application/vnd.openxmlformats-officedocument.presentationml.tag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5"/>
  </p:notesMasterIdLst>
  <p:sldIdLst>
    <p:sldId id="6174" r:id="rId5"/>
    <p:sldId id="2145707132" r:id="rId6"/>
    <p:sldId id="4207" r:id="rId7"/>
    <p:sldId id="6357" r:id="rId8"/>
    <p:sldId id="2145707133" r:id="rId9"/>
    <p:sldId id="6335" r:id="rId10"/>
    <p:sldId id="6338" r:id="rId11"/>
    <p:sldId id="2145707136" r:id="rId12"/>
    <p:sldId id="257" r:id="rId13"/>
    <p:sldId id="6332" r:id="rId14"/>
    <p:sldId id="6350" r:id="rId15"/>
    <p:sldId id="2145707137" r:id="rId16"/>
    <p:sldId id="6344" r:id="rId17"/>
    <p:sldId id="266" r:id="rId18"/>
    <p:sldId id="15000683" r:id="rId19"/>
    <p:sldId id="2145707127" r:id="rId20"/>
    <p:sldId id="2145707128" r:id="rId21"/>
    <p:sldId id="258" r:id="rId22"/>
    <p:sldId id="2145707139" r:id="rId23"/>
    <p:sldId id="2145707141" r:id="rId24"/>
    <p:sldId id="2145707096" r:id="rId25"/>
    <p:sldId id="262" r:id="rId26"/>
    <p:sldId id="2145707142" r:id="rId27"/>
    <p:sldId id="265" r:id="rId28"/>
    <p:sldId id="2145707143" r:id="rId29"/>
    <p:sldId id="2145707126" r:id="rId30"/>
    <p:sldId id="2145707129" r:id="rId31"/>
    <p:sldId id="2145707145" r:id="rId32"/>
    <p:sldId id="2145707130" r:id="rId33"/>
    <p:sldId id="2145707131" r:id="rId3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CC66"/>
    <a:srgbClr val="AAE571"/>
    <a:srgbClr val="F6C3FF"/>
    <a:srgbClr val="FCBAA8"/>
    <a:srgbClr val="080808"/>
    <a:srgbClr val="CED6E0"/>
    <a:srgbClr val="0031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F02847-9099-45C6-A62F-B8AE5BD761AB}" v="3" dt="2026-04-22T06:18:38.7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4" autoAdjust="0"/>
    <p:restoredTop sz="94635"/>
  </p:normalViewPr>
  <p:slideViewPr>
    <p:cSldViewPr snapToGrid="0">
      <p:cViewPr varScale="1">
        <p:scale>
          <a:sx n="87" d="100"/>
          <a:sy n="87" d="100"/>
        </p:scale>
        <p:origin x="4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naccke-my.sharepoint.com/personal/jkioko_nsdcc_go_ke/Documents/Desktop/NACC/Activity%20folders/2025/WAD%202025%20Concept%20note/Facts%20and%20figures%202025/New%20HIV%20Infections%20by%20county%202024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1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kioko\AppData\Local\Microsoft\Olk\Attachments\ooa-97f1af53-1fb3-4506-9a84-c8b09cd8ff0e\0f530fc7741cb09976f257b72bab424f7a9e95e2953e533b3c8406d840ac3148\Book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1757993511402416E-2"/>
          <c:y val="8.7984309679537007E-2"/>
          <c:w val="0.86332679447546057"/>
          <c:h val="0.771945355382915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Sheet1!$L$5</c:f>
              <c:strCache>
                <c:ptCount val="1"/>
                <c:pt idx="0">
                  <c:v>Male %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cat>
            <c:strRef>
              <c:f>Sheet1!$E$6:$E$8</c:f>
              <c:strCache>
                <c:ptCount val="3"/>
                <c:pt idx="0">
                  <c:v>0-14 </c:v>
                </c:pt>
                <c:pt idx="1">
                  <c:v>15-49 </c:v>
                </c:pt>
                <c:pt idx="2">
                  <c:v>50+</c:v>
                </c:pt>
              </c:strCache>
            </c:strRef>
          </c:cat>
          <c:val>
            <c:numRef>
              <c:f>Sheet1!$L$6:$L$8</c:f>
              <c:numCache>
                <c:formatCode>0.0</c:formatCode>
                <c:ptCount val="3"/>
                <c:pt idx="0">
                  <c:v>-2.7509667230123038</c:v>
                </c:pt>
                <c:pt idx="1">
                  <c:v>-22.838799661889951</c:v>
                </c:pt>
                <c:pt idx="2">
                  <c:v>-9.9148289410280306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82-4328-939E-84627635DAE0}"/>
            </c:ext>
          </c:extLst>
        </c:ser>
        <c:ser>
          <c:idx val="1"/>
          <c:order val="1"/>
          <c:tx>
            <c:strRef>
              <c:f>Sheet1!$M$5</c:f>
              <c:strCache>
                <c:ptCount val="1"/>
                <c:pt idx="0">
                  <c:v>Female %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cat>
            <c:strRef>
              <c:f>Sheet1!$E$6:$E$8</c:f>
              <c:strCache>
                <c:ptCount val="3"/>
                <c:pt idx="0">
                  <c:v>0-14 </c:v>
                </c:pt>
                <c:pt idx="1">
                  <c:v>15-49 </c:v>
                </c:pt>
                <c:pt idx="2">
                  <c:v>50+</c:v>
                </c:pt>
              </c:strCache>
            </c:strRef>
          </c:cat>
          <c:val>
            <c:numRef>
              <c:f>Sheet1!$M$6:$M$8</c:f>
              <c:numCache>
                <c:formatCode>0.0</c:formatCode>
                <c:ptCount val="3"/>
                <c:pt idx="0">
                  <c:v>2.7285134340166515</c:v>
                </c:pt>
                <c:pt idx="1">
                  <c:v>48.480736428675982</c:v>
                </c:pt>
                <c:pt idx="2">
                  <c:v>13.286154811377077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82-4328-939E-84627635DA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59921928"/>
        <c:axId val="959922912"/>
      </c:barChart>
      <c:catAx>
        <c:axId val="959921928"/>
        <c:scaling>
          <c:orientation val="minMax"/>
        </c:scaling>
        <c:delete val="0"/>
        <c:axPos val="l"/>
        <c:numFmt formatCode="0;0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959922912"/>
        <c:crosses val="autoZero"/>
        <c:auto val="1"/>
        <c:lblAlgn val="ctr"/>
        <c:lblOffset val="100"/>
        <c:noMultiLvlLbl val="0"/>
      </c:catAx>
      <c:valAx>
        <c:axId val="959922912"/>
        <c:scaling>
          <c:orientation val="minMax"/>
        </c:scaling>
        <c:delete val="0"/>
        <c:axPos val="b"/>
        <c:numFmt formatCode="0;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959921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22225">
      <a:noFill/>
    </a:ln>
    <a:effectLst/>
  </c:spPr>
  <c:txPr>
    <a:bodyPr/>
    <a:lstStyle/>
    <a:p>
      <a:pPr>
        <a:defRPr sz="2000" b="1">
          <a:latin typeface="Maiandra GD" panose="020E0502030308020204" pitchFamily="34" charset="0"/>
          <a:cs typeface="Calibri" panose="020F0502020204030204" pitchFamily="34" charset="0"/>
        </a:defRPr>
      </a:pPr>
      <a:endParaRPr lang="en-US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Total adolescent pregnancies  (10-19)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0DC-45B8-AFBC-4F93502581F8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DC-45B8-AFBC-4F93502581F8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0DC-45B8-AFBC-4F93502581F8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0DC-45B8-AFBC-4F93502581F8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0DC-45B8-AFBC-4F93502581F8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0DC-45B8-AFBC-4F93502581F8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0DC-45B8-AFBC-4F93502581F8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0DC-45B8-AFBC-4F93502581F8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0DC-45B8-AFBC-4F93502581F8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0DC-45B8-AFBC-4F93502581F8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20DC-45B8-AFBC-4F93502581F8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0DC-45B8-AFBC-4F93502581F8}"/>
              </c:ext>
            </c:extLst>
          </c:dPt>
          <c:cat>
            <c:strRef>
              <c:f>Sheet1!$B$2:$B$48</c:f>
              <c:strCache>
                <c:ptCount val="47"/>
                <c:pt idx="0">
                  <c:v>Meru </c:v>
                </c:pt>
                <c:pt idx="1">
                  <c:v>Narok </c:v>
                </c:pt>
                <c:pt idx="2">
                  <c:v>Kitui </c:v>
                </c:pt>
                <c:pt idx="3">
                  <c:v>Vihiga </c:v>
                </c:pt>
                <c:pt idx="4">
                  <c:v>West Pokot </c:v>
                </c:pt>
                <c:pt idx="5">
                  <c:v>Tana River </c:v>
                </c:pt>
                <c:pt idx="6">
                  <c:v>Kakamega </c:v>
                </c:pt>
                <c:pt idx="7">
                  <c:v>Bomet </c:v>
                </c:pt>
                <c:pt idx="8">
                  <c:v>Bungoma </c:v>
                </c:pt>
                <c:pt idx="9">
                  <c:v>Kisii </c:v>
                </c:pt>
                <c:pt idx="10">
                  <c:v>Homa Bay </c:v>
                </c:pt>
                <c:pt idx="11">
                  <c:v>Isiolo </c:v>
                </c:pt>
                <c:pt idx="12">
                  <c:v>Samburu </c:v>
                </c:pt>
                <c:pt idx="13">
                  <c:v>Kericho </c:v>
                </c:pt>
                <c:pt idx="14">
                  <c:v>Nyamira </c:v>
                </c:pt>
                <c:pt idx="15">
                  <c:v>Makueni </c:v>
                </c:pt>
                <c:pt idx="16">
                  <c:v>Baringo </c:v>
                </c:pt>
                <c:pt idx="17">
                  <c:v>Kajiado </c:v>
                </c:pt>
                <c:pt idx="18">
                  <c:v>Trans Nzoia </c:v>
                </c:pt>
                <c:pt idx="19">
                  <c:v>Tharaka Nithi </c:v>
                </c:pt>
                <c:pt idx="20">
                  <c:v>Siaya </c:v>
                </c:pt>
                <c:pt idx="21">
                  <c:v>Migori </c:v>
                </c:pt>
                <c:pt idx="22">
                  <c:v>Busia </c:v>
                </c:pt>
                <c:pt idx="23">
                  <c:v>Laikipia </c:v>
                </c:pt>
                <c:pt idx="24">
                  <c:v>Nandi </c:v>
                </c:pt>
                <c:pt idx="25">
                  <c:v>Marsabit </c:v>
                </c:pt>
                <c:pt idx="26">
                  <c:v>Lamu </c:v>
                </c:pt>
                <c:pt idx="27">
                  <c:v>Elgeyo Marakwet </c:v>
                </c:pt>
                <c:pt idx="28">
                  <c:v>Garissa </c:v>
                </c:pt>
                <c:pt idx="29">
                  <c:v>Mandera </c:v>
                </c:pt>
                <c:pt idx="30">
                  <c:v>Muranga </c:v>
                </c:pt>
                <c:pt idx="31">
                  <c:v>Kwale </c:v>
                </c:pt>
                <c:pt idx="32">
                  <c:v>Kisumu </c:v>
                </c:pt>
                <c:pt idx="33">
                  <c:v>Turkana </c:v>
                </c:pt>
                <c:pt idx="34">
                  <c:v>Taita Taveta </c:v>
                </c:pt>
                <c:pt idx="35">
                  <c:v>Kilifi </c:v>
                </c:pt>
                <c:pt idx="36">
                  <c:v>Embu </c:v>
                </c:pt>
                <c:pt idx="37">
                  <c:v>Machakos </c:v>
                </c:pt>
                <c:pt idx="38">
                  <c:v>Kirinyaga </c:v>
                </c:pt>
                <c:pt idx="39">
                  <c:v>Uasin Gishu </c:v>
                </c:pt>
                <c:pt idx="40">
                  <c:v>Nakuru </c:v>
                </c:pt>
                <c:pt idx="41">
                  <c:v>Nyandarua </c:v>
                </c:pt>
                <c:pt idx="42">
                  <c:v>Wajir </c:v>
                </c:pt>
                <c:pt idx="43">
                  <c:v>Nyeri </c:v>
                </c:pt>
                <c:pt idx="44">
                  <c:v>Mombasa </c:v>
                </c:pt>
                <c:pt idx="45">
                  <c:v>Nairobi </c:v>
                </c:pt>
                <c:pt idx="46">
                  <c:v>Kiambu </c:v>
                </c:pt>
              </c:strCache>
            </c:strRef>
          </c:cat>
          <c:val>
            <c:numRef>
              <c:f>Sheet1!$C$2:$C$48</c:f>
              <c:numCache>
                <c:formatCode>_-* #,##0_-;\-* #,##0_-;_-* "-"??_-;_-@_-</c:formatCode>
                <c:ptCount val="47"/>
                <c:pt idx="0">
                  <c:v>8176</c:v>
                </c:pt>
                <c:pt idx="1">
                  <c:v>10934</c:v>
                </c:pt>
                <c:pt idx="2">
                  <c:v>6391</c:v>
                </c:pt>
                <c:pt idx="3">
                  <c:v>3452</c:v>
                </c:pt>
                <c:pt idx="4">
                  <c:v>7714</c:v>
                </c:pt>
                <c:pt idx="5">
                  <c:v>2869</c:v>
                </c:pt>
                <c:pt idx="6">
                  <c:v>11844.5</c:v>
                </c:pt>
                <c:pt idx="7">
                  <c:v>4680</c:v>
                </c:pt>
                <c:pt idx="8">
                  <c:v>10443</c:v>
                </c:pt>
                <c:pt idx="9">
                  <c:v>6853</c:v>
                </c:pt>
                <c:pt idx="10">
                  <c:v>7846</c:v>
                </c:pt>
                <c:pt idx="11">
                  <c:v>1341</c:v>
                </c:pt>
                <c:pt idx="12">
                  <c:v>2172</c:v>
                </c:pt>
                <c:pt idx="13">
                  <c:v>4640</c:v>
                </c:pt>
                <c:pt idx="14">
                  <c:v>2982</c:v>
                </c:pt>
                <c:pt idx="15">
                  <c:v>4047</c:v>
                </c:pt>
                <c:pt idx="16">
                  <c:v>3778</c:v>
                </c:pt>
                <c:pt idx="17">
                  <c:v>8296</c:v>
                </c:pt>
                <c:pt idx="18">
                  <c:v>5198</c:v>
                </c:pt>
                <c:pt idx="19">
                  <c:v>1797</c:v>
                </c:pt>
                <c:pt idx="20">
                  <c:v>5381</c:v>
                </c:pt>
                <c:pt idx="21">
                  <c:v>8676</c:v>
                </c:pt>
                <c:pt idx="22">
                  <c:v>4656</c:v>
                </c:pt>
                <c:pt idx="23">
                  <c:v>2892</c:v>
                </c:pt>
                <c:pt idx="24">
                  <c:v>3594</c:v>
                </c:pt>
                <c:pt idx="25">
                  <c:v>2359</c:v>
                </c:pt>
                <c:pt idx="26">
                  <c:v>849</c:v>
                </c:pt>
                <c:pt idx="27">
                  <c:v>2108</c:v>
                </c:pt>
                <c:pt idx="28">
                  <c:v>6185</c:v>
                </c:pt>
                <c:pt idx="29">
                  <c:v>5020</c:v>
                </c:pt>
                <c:pt idx="30">
                  <c:v>3302</c:v>
                </c:pt>
                <c:pt idx="31">
                  <c:v>4654</c:v>
                </c:pt>
                <c:pt idx="32">
                  <c:v>5339</c:v>
                </c:pt>
                <c:pt idx="33">
                  <c:v>6344</c:v>
                </c:pt>
                <c:pt idx="34">
                  <c:v>1307</c:v>
                </c:pt>
                <c:pt idx="35">
                  <c:v>7387</c:v>
                </c:pt>
                <c:pt idx="36">
                  <c:v>2076</c:v>
                </c:pt>
                <c:pt idx="37">
                  <c:v>4658</c:v>
                </c:pt>
                <c:pt idx="38">
                  <c:v>1865</c:v>
                </c:pt>
                <c:pt idx="39">
                  <c:v>4502</c:v>
                </c:pt>
                <c:pt idx="40">
                  <c:v>8223</c:v>
                </c:pt>
                <c:pt idx="41">
                  <c:v>1533</c:v>
                </c:pt>
                <c:pt idx="42">
                  <c:v>2608</c:v>
                </c:pt>
                <c:pt idx="43">
                  <c:v>1588</c:v>
                </c:pt>
                <c:pt idx="44">
                  <c:v>3257</c:v>
                </c:pt>
                <c:pt idx="45">
                  <c:v>14291</c:v>
                </c:pt>
                <c:pt idx="46">
                  <c:v>6028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DC-45B8-AFBC-4F93502581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1542873264"/>
        <c:axId val="1542873744"/>
      </c:barChart>
      <c:lineChart>
        <c:grouping val="standard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Proportion (%) of adolescents attending ANC 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Sheet1!$B$2:$B$48</c:f>
              <c:strCache>
                <c:ptCount val="47"/>
                <c:pt idx="0">
                  <c:v>Meru </c:v>
                </c:pt>
                <c:pt idx="1">
                  <c:v>Narok </c:v>
                </c:pt>
                <c:pt idx="2">
                  <c:v>Kitui </c:v>
                </c:pt>
                <c:pt idx="3">
                  <c:v>Vihiga </c:v>
                </c:pt>
                <c:pt idx="4">
                  <c:v>West Pokot </c:v>
                </c:pt>
                <c:pt idx="5">
                  <c:v>Tana River </c:v>
                </c:pt>
                <c:pt idx="6">
                  <c:v>Kakamega </c:v>
                </c:pt>
                <c:pt idx="7">
                  <c:v>Bomet </c:v>
                </c:pt>
                <c:pt idx="8">
                  <c:v>Bungoma </c:v>
                </c:pt>
                <c:pt idx="9">
                  <c:v>Kisii </c:v>
                </c:pt>
                <c:pt idx="10">
                  <c:v>Homa Bay </c:v>
                </c:pt>
                <c:pt idx="11">
                  <c:v>Isiolo </c:v>
                </c:pt>
                <c:pt idx="12">
                  <c:v>Samburu </c:v>
                </c:pt>
                <c:pt idx="13">
                  <c:v>Kericho </c:v>
                </c:pt>
                <c:pt idx="14">
                  <c:v>Nyamira </c:v>
                </c:pt>
                <c:pt idx="15">
                  <c:v>Makueni </c:v>
                </c:pt>
                <c:pt idx="16">
                  <c:v>Baringo </c:v>
                </c:pt>
                <c:pt idx="17">
                  <c:v>Kajiado </c:v>
                </c:pt>
                <c:pt idx="18">
                  <c:v>Trans Nzoia </c:v>
                </c:pt>
                <c:pt idx="19">
                  <c:v>Tharaka Nithi </c:v>
                </c:pt>
                <c:pt idx="20">
                  <c:v>Siaya </c:v>
                </c:pt>
                <c:pt idx="21">
                  <c:v>Migori </c:v>
                </c:pt>
                <c:pt idx="22">
                  <c:v>Busia </c:v>
                </c:pt>
                <c:pt idx="23">
                  <c:v>Laikipia </c:v>
                </c:pt>
                <c:pt idx="24">
                  <c:v>Nandi </c:v>
                </c:pt>
                <c:pt idx="25">
                  <c:v>Marsabit </c:v>
                </c:pt>
                <c:pt idx="26">
                  <c:v>Lamu </c:v>
                </c:pt>
                <c:pt idx="27">
                  <c:v>Elgeyo Marakwet </c:v>
                </c:pt>
                <c:pt idx="28">
                  <c:v>Garissa </c:v>
                </c:pt>
                <c:pt idx="29">
                  <c:v>Mandera </c:v>
                </c:pt>
                <c:pt idx="30">
                  <c:v>Muranga </c:v>
                </c:pt>
                <c:pt idx="31">
                  <c:v>Kwale </c:v>
                </c:pt>
                <c:pt idx="32">
                  <c:v>Kisumu </c:v>
                </c:pt>
                <c:pt idx="33">
                  <c:v>Turkana </c:v>
                </c:pt>
                <c:pt idx="34">
                  <c:v>Taita Taveta </c:v>
                </c:pt>
                <c:pt idx="35">
                  <c:v>Kilifi </c:v>
                </c:pt>
                <c:pt idx="36">
                  <c:v>Embu </c:v>
                </c:pt>
                <c:pt idx="37">
                  <c:v>Machakos </c:v>
                </c:pt>
                <c:pt idx="38">
                  <c:v>Kirinyaga </c:v>
                </c:pt>
                <c:pt idx="39">
                  <c:v>Uasin Gishu </c:v>
                </c:pt>
                <c:pt idx="40">
                  <c:v>Nakuru </c:v>
                </c:pt>
                <c:pt idx="41">
                  <c:v>Nyandarua </c:v>
                </c:pt>
                <c:pt idx="42">
                  <c:v>Wajir </c:v>
                </c:pt>
                <c:pt idx="43">
                  <c:v>Nyeri </c:v>
                </c:pt>
                <c:pt idx="44">
                  <c:v>Mombasa </c:v>
                </c:pt>
                <c:pt idx="45">
                  <c:v>Nairobi </c:v>
                </c:pt>
                <c:pt idx="46">
                  <c:v>Kiambu </c:v>
                </c:pt>
              </c:strCache>
            </c:strRef>
          </c:cat>
          <c:val>
            <c:numRef>
              <c:f>Sheet1!$D$2:$D$48</c:f>
              <c:numCache>
                <c:formatCode>0%</c:formatCode>
                <c:ptCount val="47"/>
                <c:pt idx="0">
                  <c:v>0.25326807508828447</c:v>
                </c:pt>
                <c:pt idx="1">
                  <c:v>0.24265423879272083</c:v>
                </c:pt>
                <c:pt idx="2">
                  <c:v>0.23783119976183387</c:v>
                </c:pt>
                <c:pt idx="3">
                  <c:v>0.23170895422204324</c:v>
                </c:pt>
                <c:pt idx="4">
                  <c:v>0.22869170792446117</c:v>
                </c:pt>
                <c:pt idx="5">
                  <c:v>0.22243758722282525</c:v>
                </c:pt>
                <c:pt idx="6">
                  <c:v>0.2218985349769568</c:v>
                </c:pt>
                <c:pt idx="7">
                  <c:v>0.20494854390190498</c:v>
                </c:pt>
                <c:pt idx="8">
                  <c:v>0.20327007299270072</c:v>
                </c:pt>
                <c:pt idx="9">
                  <c:v>0.20285350620134388</c:v>
                </c:pt>
                <c:pt idx="10">
                  <c:v>0.20187829666795318</c:v>
                </c:pt>
                <c:pt idx="11">
                  <c:v>0.19916827565721076</c:v>
                </c:pt>
                <c:pt idx="12">
                  <c:v>0.19370373673414787</c:v>
                </c:pt>
                <c:pt idx="13">
                  <c:v>0.18984493269506159</c:v>
                </c:pt>
                <c:pt idx="14">
                  <c:v>0.18900931736071497</c:v>
                </c:pt>
                <c:pt idx="15">
                  <c:v>0.18873291983397844</c:v>
                </c:pt>
                <c:pt idx="16">
                  <c:v>0.18838194963849414</c:v>
                </c:pt>
                <c:pt idx="17">
                  <c:v>0.18772628530050689</c:v>
                </c:pt>
                <c:pt idx="18">
                  <c:v>0.18514033338082347</c:v>
                </c:pt>
                <c:pt idx="19">
                  <c:v>0.18500978070626994</c:v>
                </c:pt>
                <c:pt idx="20">
                  <c:v>0.18240677966101695</c:v>
                </c:pt>
                <c:pt idx="21">
                  <c:v>0.18137347130761994</c:v>
                </c:pt>
                <c:pt idx="22">
                  <c:v>0.18040917544947302</c:v>
                </c:pt>
                <c:pt idx="23">
                  <c:v>0.17010764072701606</c:v>
                </c:pt>
                <c:pt idx="24">
                  <c:v>0.1693605390886386</c:v>
                </c:pt>
                <c:pt idx="25">
                  <c:v>0.16825962910128389</c:v>
                </c:pt>
                <c:pt idx="26">
                  <c:v>0.16647058823529412</c:v>
                </c:pt>
                <c:pt idx="27">
                  <c:v>0.16598425196850394</c:v>
                </c:pt>
                <c:pt idx="28">
                  <c:v>0.16568443611036698</c:v>
                </c:pt>
                <c:pt idx="29">
                  <c:v>0.16227049392293769</c:v>
                </c:pt>
                <c:pt idx="30">
                  <c:v>0.15804336380605943</c:v>
                </c:pt>
                <c:pt idx="31">
                  <c:v>0.15696988094033526</c:v>
                </c:pt>
                <c:pt idx="32">
                  <c:v>0.15507275843039298</c:v>
                </c:pt>
                <c:pt idx="33">
                  <c:v>0.15335895762322624</c:v>
                </c:pt>
                <c:pt idx="34">
                  <c:v>0.15141334569045412</c:v>
                </c:pt>
                <c:pt idx="35">
                  <c:v>0.15054618081030408</c:v>
                </c:pt>
                <c:pt idx="36">
                  <c:v>0.14876388391257614</c:v>
                </c:pt>
                <c:pt idx="37">
                  <c:v>0.14815992875091447</c:v>
                </c:pt>
                <c:pt idx="38">
                  <c:v>0.14682727129585893</c:v>
                </c:pt>
                <c:pt idx="39">
                  <c:v>0.13377707782367099</c:v>
                </c:pt>
                <c:pt idx="40">
                  <c:v>0.12570511350607658</c:v>
                </c:pt>
                <c:pt idx="41">
                  <c:v>0.12264</c:v>
                </c:pt>
                <c:pt idx="42">
                  <c:v>0.11731366110386397</c:v>
                </c:pt>
                <c:pt idx="43">
                  <c:v>0.11364774923065912</c:v>
                </c:pt>
                <c:pt idx="44">
                  <c:v>9.3428186225294738E-2</c:v>
                </c:pt>
                <c:pt idx="45">
                  <c:v>9.1404486117595884E-2</c:v>
                </c:pt>
                <c:pt idx="46">
                  <c:v>8.9655685282962749E-2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0DC-45B8-AFBC-4F93502581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42876144"/>
        <c:axId val="1542875184"/>
      </c:lineChart>
      <c:catAx>
        <c:axId val="154287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542873744"/>
        <c:crosses val="autoZero"/>
        <c:auto val="1"/>
        <c:lblAlgn val="ctr"/>
        <c:lblOffset val="100"/>
        <c:noMultiLvlLbl val="0"/>
      </c:catAx>
      <c:valAx>
        <c:axId val="15428737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Number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542873264"/>
        <c:crosses val="autoZero"/>
        <c:crossBetween val="between"/>
      </c:valAx>
      <c:valAx>
        <c:axId val="15428751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Proportion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542876144"/>
        <c:crosses val="max"/>
        <c:crossBetween val="between"/>
      </c:valAx>
      <c:catAx>
        <c:axId val="1542876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4287518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Maiandra GD" panose="020E0502030308020204" pitchFamily="34" charset="0"/>
        </a:defRPr>
      </a:pPr>
      <a:endParaRPr lang="en-K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r>
              <a:rPr lang="en-US" b="1"/>
              <a:t>Half (50%) of people living with HIV in 7 counties in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1001989751731437E-2"/>
          <c:y val="0.12604927007299271"/>
          <c:w val="0.94724807082732276"/>
          <c:h val="0.632165282487499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People Living with HIV (2024)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A7-4F83-8E61-9349684B48F7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DA7-4F83-8E61-9349684B48F7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A7-4F83-8E61-9349684B48F7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DA7-4F83-8E61-9349684B48F7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DA7-4F83-8E61-9349684B48F7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9DA7-4F83-8E61-9349684B48F7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DA7-4F83-8E61-9349684B48F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Sheet1!$C$2:$C$48</c:f>
              <c:strCache>
                <c:ptCount val="47"/>
                <c:pt idx="0">
                  <c:v>Nairobi</c:v>
                </c:pt>
                <c:pt idx="1">
                  <c:v>Kisumu</c:v>
                </c:pt>
                <c:pt idx="2">
                  <c:v>Homa Bay</c:v>
                </c:pt>
                <c:pt idx="3">
                  <c:v>Migori</c:v>
                </c:pt>
                <c:pt idx="4">
                  <c:v>Siaya</c:v>
                </c:pt>
                <c:pt idx="5">
                  <c:v>Kiambu</c:v>
                </c:pt>
                <c:pt idx="6">
                  <c:v>Mombasa</c:v>
                </c:pt>
                <c:pt idx="7">
                  <c:v>Kakamega</c:v>
                </c:pt>
                <c:pt idx="8">
                  <c:v>Nakuru</c:v>
                </c:pt>
                <c:pt idx="9">
                  <c:v>Busia</c:v>
                </c:pt>
                <c:pt idx="10">
                  <c:v>Bungoma</c:v>
                </c:pt>
                <c:pt idx="11">
                  <c:v>Machakos</c:v>
                </c:pt>
                <c:pt idx="12">
                  <c:v>Kisii</c:v>
                </c:pt>
                <c:pt idx="13">
                  <c:v>Uasin Gishu</c:v>
                </c:pt>
                <c:pt idx="14">
                  <c:v>Kitui</c:v>
                </c:pt>
                <c:pt idx="15">
                  <c:v>Kajiado</c:v>
                </c:pt>
                <c:pt idx="16">
                  <c:v>Meru</c:v>
                </c:pt>
                <c:pt idx="17">
                  <c:v>Kwale</c:v>
                </c:pt>
                <c:pt idx="18">
                  <c:v>Vihiga</c:v>
                </c:pt>
                <c:pt idx="19">
                  <c:v>Kilifi</c:v>
                </c:pt>
                <c:pt idx="20">
                  <c:v>Makueni</c:v>
                </c:pt>
                <c:pt idx="21">
                  <c:v>Kericho</c:v>
                </c:pt>
                <c:pt idx="22">
                  <c:v>Nyeri</c:v>
                </c:pt>
                <c:pt idx="23">
                  <c:v>Murang'a</c:v>
                </c:pt>
                <c:pt idx="24">
                  <c:v>Turkana</c:v>
                </c:pt>
                <c:pt idx="25">
                  <c:v>Trans-Nzoia</c:v>
                </c:pt>
                <c:pt idx="26">
                  <c:v>Nyamira</c:v>
                </c:pt>
                <c:pt idx="27">
                  <c:v>Nandi</c:v>
                </c:pt>
                <c:pt idx="28">
                  <c:v>Narok</c:v>
                </c:pt>
                <c:pt idx="29">
                  <c:v>Kirinyaga</c:v>
                </c:pt>
                <c:pt idx="30">
                  <c:v>Bomet</c:v>
                </c:pt>
                <c:pt idx="31">
                  <c:v>Embu</c:v>
                </c:pt>
                <c:pt idx="32">
                  <c:v>Taita-Taveta</c:v>
                </c:pt>
                <c:pt idx="33">
                  <c:v>Nyandarua</c:v>
                </c:pt>
                <c:pt idx="34">
                  <c:v>Tharaka-Nithi</c:v>
                </c:pt>
                <c:pt idx="35">
                  <c:v>Elgeyo-Marakwet</c:v>
                </c:pt>
                <c:pt idx="36">
                  <c:v>Laikipia</c:v>
                </c:pt>
                <c:pt idx="37">
                  <c:v>Baringo</c:v>
                </c:pt>
                <c:pt idx="38">
                  <c:v>Samburu</c:v>
                </c:pt>
                <c:pt idx="39">
                  <c:v>West Pokot</c:v>
                </c:pt>
                <c:pt idx="40">
                  <c:v>Isiolo</c:v>
                </c:pt>
                <c:pt idx="41">
                  <c:v>Garissa</c:v>
                </c:pt>
                <c:pt idx="42">
                  <c:v>Lamu</c:v>
                </c:pt>
                <c:pt idx="43">
                  <c:v>Marsabit</c:v>
                </c:pt>
                <c:pt idx="44">
                  <c:v>Tana River</c:v>
                </c:pt>
                <c:pt idx="45">
                  <c:v>Mandera</c:v>
                </c:pt>
                <c:pt idx="46">
                  <c:v>Wajir</c:v>
                </c:pt>
              </c:strCache>
            </c:strRef>
          </c:cat>
          <c:val>
            <c:numRef>
              <c:f>Sheet1!$D$2:$D$48</c:f>
              <c:numCache>
                <c:formatCode>_-* #,##0_-;\-* #,##0_-;_-* "-"??_-;_-@_-</c:formatCode>
                <c:ptCount val="47"/>
                <c:pt idx="0">
                  <c:v>151916</c:v>
                </c:pt>
                <c:pt idx="1">
                  <c:v>111367</c:v>
                </c:pt>
                <c:pt idx="2">
                  <c:v>104317</c:v>
                </c:pt>
                <c:pt idx="3">
                  <c:v>99510</c:v>
                </c:pt>
                <c:pt idx="4">
                  <c:v>82414</c:v>
                </c:pt>
                <c:pt idx="5">
                  <c:v>63420</c:v>
                </c:pt>
                <c:pt idx="6">
                  <c:v>56121</c:v>
                </c:pt>
                <c:pt idx="7">
                  <c:v>51604</c:v>
                </c:pt>
                <c:pt idx="8">
                  <c:v>51139</c:v>
                </c:pt>
                <c:pt idx="9">
                  <c:v>43155</c:v>
                </c:pt>
                <c:pt idx="10">
                  <c:v>38481</c:v>
                </c:pt>
                <c:pt idx="11">
                  <c:v>35035</c:v>
                </c:pt>
                <c:pt idx="12">
                  <c:v>32875</c:v>
                </c:pt>
                <c:pt idx="13">
                  <c:v>30887</c:v>
                </c:pt>
                <c:pt idx="14">
                  <c:v>29790</c:v>
                </c:pt>
                <c:pt idx="15">
                  <c:v>24307</c:v>
                </c:pt>
                <c:pt idx="16">
                  <c:v>23944</c:v>
                </c:pt>
                <c:pt idx="17">
                  <c:v>21622</c:v>
                </c:pt>
                <c:pt idx="18">
                  <c:v>19659</c:v>
                </c:pt>
                <c:pt idx="19">
                  <c:v>19096</c:v>
                </c:pt>
                <c:pt idx="20">
                  <c:v>18264</c:v>
                </c:pt>
                <c:pt idx="21">
                  <c:v>18179</c:v>
                </c:pt>
                <c:pt idx="22">
                  <c:v>17044</c:v>
                </c:pt>
                <c:pt idx="23">
                  <c:v>16984</c:v>
                </c:pt>
                <c:pt idx="24">
                  <c:v>16925</c:v>
                </c:pt>
                <c:pt idx="25">
                  <c:v>14840</c:v>
                </c:pt>
                <c:pt idx="26">
                  <c:v>14791</c:v>
                </c:pt>
                <c:pt idx="27">
                  <c:v>14277</c:v>
                </c:pt>
                <c:pt idx="28">
                  <c:v>13598</c:v>
                </c:pt>
                <c:pt idx="29">
                  <c:v>11491</c:v>
                </c:pt>
                <c:pt idx="30">
                  <c:v>10626</c:v>
                </c:pt>
                <c:pt idx="31">
                  <c:v>9782</c:v>
                </c:pt>
                <c:pt idx="32">
                  <c:v>8842</c:v>
                </c:pt>
                <c:pt idx="33">
                  <c:v>7574</c:v>
                </c:pt>
                <c:pt idx="34">
                  <c:v>7115</c:v>
                </c:pt>
                <c:pt idx="35">
                  <c:v>6084</c:v>
                </c:pt>
                <c:pt idx="36">
                  <c:v>6022</c:v>
                </c:pt>
                <c:pt idx="37">
                  <c:v>5225</c:v>
                </c:pt>
                <c:pt idx="38">
                  <c:v>3468</c:v>
                </c:pt>
                <c:pt idx="39">
                  <c:v>3113</c:v>
                </c:pt>
                <c:pt idx="40">
                  <c:v>2385</c:v>
                </c:pt>
                <c:pt idx="41">
                  <c:v>1862</c:v>
                </c:pt>
                <c:pt idx="42">
                  <c:v>1810</c:v>
                </c:pt>
                <c:pt idx="43">
                  <c:v>1725</c:v>
                </c:pt>
                <c:pt idx="44">
                  <c:v>1708</c:v>
                </c:pt>
                <c:pt idx="45">
                  <c:v>1322</c:v>
                </c:pt>
                <c:pt idx="46">
                  <c:v>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A7-4F83-8E61-9349684B48F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828854672"/>
        <c:axId val="828856112"/>
      </c:barChart>
      <c:catAx>
        <c:axId val="82885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828856112"/>
        <c:crosses val="autoZero"/>
        <c:auto val="1"/>
        <c:lblAlgn val="ctr"/>
        <c:lblOffset val="100"/>
        <c:noMultiLvlLbl val="0"/>
      </c:catAx>
      <c:valAx>
        <c:axId val="828856112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No. of people living with HIV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crossAx val="82885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aiandra GD" panose="020E0502030308020204" pitchFamily="34" charset="0"/>
        </a:defRPr>
      </a:pPr>
      <a:endParaRPr lang="en-KE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Sheet4!$E$1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cat>
            <c:strRef>
              <c:f>Sheet4!$D$2:$D$15</c:f>
              <c:strCache>
                <c:ptCount val="14"/>
                <c:pt idx="0">
                  <c:v> 15-19 </c:v>
                </c:pt>
                <c:pt idx="1">
                  <c:v> 20-24 </c:v>
                </c:pt>
                <c:pt idx="2">
                  <c:v> 25-29 </c:v>
                </c:pt>
                <c:pt idx="3">
                  <c:v> 30-34 </c:v>
                </c:pt>
                <c:pt idx="4">
                  <c:v> 35-39 </c:v>
                </c:pt>
                <c:pt idx="5">
                  <c:v> 40-44 </c:v>
                </c:pt>
                <c:pt idx="6">
                  <c:v> 45-49 </c:v>
                </c:pt>
                <c:pt idx="7">
                  <c:v> 50-54 </c:v>
                </c:pt>
                <c:pt idx="8">
                  <c:v> 55-59 </c:v>
                </c:pt>
                <c:pt idx="9">
                  <c:v> 60-64 </c:v>
                </c:pt>
                <c:pt idx="10">
                  <c:v> 65-69 </c:v>
                </c:pt>
                <c:pt idx="11">
                  <c:v> 70-74 </c:v>
                </c:pt>
                <c:pt idx="12">
                  <c:v> 75-79 </c:v>
                </c:pt>
                <c:pt idx="13">
                  <c:v> 80+ </c:v>
                </c:pt>
              </c:strCache>
            </c:strRef>
          </c:cat>
          <c:val>
            <c:numRef>
              <c:f>Sheet4!$E$2:$E$15</c:f>
              <c:numCache>
                <c:formatCode>General</c:formatCode>
                <c:ptCount val="14"/>
                <c:pt idx="0">
                  <c:v>303</c:v>
                </c:pt>
                <c:pt idx="1">
                  <c:v>999</c:v>
                </c:pt>
                <c:pt idx="2" formatCode="#,##0">
                  <c:v>1029</c:v>
                </c:pt>
                <c:pt idx="3">
                  <c:v>803</c:v>
                </c:pt>
                <c:pt idx="4">
                  <c:v>572</c:v>
                </c:pt>
                <c:pt idx="5">
                  <c:v>377</c:v>
                </c:pt>
                <c:pt idx="6">
                  <c:v>229</c:v>
                </c:pt>
                <c:pt idx="7">
                  <c:v>130</c:v>
                </c:pt>
                <c:pt idx="8">
                  <c:v>76</c:v>
                </c:pt>
                <c:pt idx="9">
                  <c:v>44</c:v>
                </c:pt>
                <c:pt idx="10">
                  <c:v>26</c:v>
                </c:pt>
                <c:pt idx="11">
                  <c:v>14</c:v>
                </c:pt>
                <c:pt idx="12">
                  <c:v>6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7B-4771-81A8-B1C58764EEFA}"/>
            </c:ext>
          </c:extLst>
        </c:ser>
        <c:ser>
          <c:idx val="1"/>
          <c:order val="1"/>
          <c:tx>
            <c:strRef>
              <c:f>Sheet4!$F$1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Sheet4!$D$2:$D$15</c:f>
              <c:strCache>
                <c:ptCount val="14"/>
                <c:pt idx="0">
                  <c:v> 15-19 </c:v>
                </c:pt>
                <c:pt idx="1">
                  <c:v> 20-24 </c:v>
                </c:pt>
                <c:pt idx="2">
                  <c:v> 25-29 </c:v>
                </c:pt>
                <c:pt idx="3">
                  <c:v> 30-34 </c:v>
                </c:pt>
                <c:pt idx="4">
                  <c:v> 35-39 </c:v>
                </c:pt>
                <c:pt idx="5">
                  <c:v> 40-44 </c:v>
                </c:pt>
                <c:pt idx="6">
                  <c:v> 45-49 </c:v>
                </c:pt>
                <c:pt idx="7">
                  <c:v> 50-54 </c:v>
                </c:pt>
                <c:pt idx="8">
                  <c:v> 55-59 </c:v>
                </c:pt>
                <c:pt idx="9">
                  <c:v> 60-64 </c:v>
                </c:pt>
                <c:pt idx="10">
                  <c:v> 65-69 </c:v>
                </c:pt>
                <c:pt idx="11">
                  <c:v> 70-74 </c:v>
                </c:pt>
                <c:pt idx="12">
                  <c:v> 75-79 </c:v>
                </c:pt>
                <c:pt idx="13">
                  <c:v> 80+ </c:v>
                </c:pt>
              </c:strCache>
            </c:strRef>
          </c:cat>
          <c:val>
            <c:numRef>
              <c:f>Sheet4!$F$2:$F$15</c:f>
              <c:numCache>
                <c:formatCode>#,##0</c:formatCode>
                <c:ptCount val="14"/>
                <c:pt idx="0">
                  <c:v>2496</c:v>
                </c:pt>
                <c:pt idx="1">
                  <c:v>2564</c:v>
                </c:pt>
                <c:pt idx="2">
                  <c:v>1964</c:v>
                </c:pt>
                <c:pt idx="3">
                  <c:v>1424</c:v>
                </c:pt>
                <c:pt idx="4">
                  <c:v>1003</c:v>
                </c:pt>
                <c:pt idx="5" formatCode="General">
                  <c:v>637</c:v>
                </c:pt>
                <c:pt idx="6" formatCode="General">
                  <c:v>366</c:v>
                </c:pt>
                <c:pt idx="7" formatCode="General">
                  <c:v>213</c:v>
                </c:pt>
                <c:pt idx="8" formatCode="General">
                  <c:v>144</c:v>
                </c:pt>
                <c:pt idx="9" formatCode="General">
                  <c:v>97</c:v>
                </c:pt>
                <c:pt idx="10" formatCode="General">
                  <c:v>64</c:v>
                </c:pt>
                <c:pt idx="11" formatCode="General">
                  <c:v>40</c:v>
                </c:pt>
                <c:pt idx="12" formatCode="General">
                  <c:v>20</c:v>
                </c:pt>
                <c:pt idx="1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7B-4771-81A8-B1C58764E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104392655"/>
        <c:axId val="2104391695"/>
      </c:barChart>
      <c:catAx>
        <c:axId val="2104392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2104391695"/>
        <c:crosses val="autoZero"/>
        <c:auto val="1"/>
        <c:lblAlgn val="ctr"/>
        <c:lblOffset val="100"/>
        <c:noMultiLvlLbl val="0"/>
      </c:catAx>
      <c:valAx>
        <c:axId val="2104391695"/>
        <c:scaling>
          <c:orientation val="minMax"/>
          <c:max val="50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Number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2104392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aiandra GD" panose="020E0502030308020204" pitchFamily="34" charset="0"/>
        </a:defRPr>
      </a:pPr>
      <a:endParaRPr lang="en-KE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r>
              <a:rPr lang="en-US" b="1"/>
              <a:t>Ten counties account for 60% of all new HIV Infections in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No. of new HIV Infections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52-48C5-A2FE-5795CF089C18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52-48C5-A2FE-5795CF089C18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852-48C5-A2FE-5795CF089C18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852-48C5-A2FE-5795CF089C18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852-48C5-A2FE-5795CF089C18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852-48C5-A2FE-5795CF089C18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852-48C5-A2FE-5795CF089C18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4852-48C5-A2FE-5795CF089C18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4852-48C5-A2FE-5795CF089C18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4852-48C5-A2FE-5795CF089C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Sheet1!$C$2:$C$48</c:f>
              <c:strCache>
                <c:ptCount val="47"/>
                <c:pt idx="0">
                  <c:v>Nairobi</c:v>
                </c:pt>
                <c:pt idx="1">
                  <c:v>Migori</c:v>
                </c:pt>
                <c:pt idx="2">
                  <c:v>Kisumu</c:v>
                </c:pt>
                <c:pt idx="3">
                  <c:v>Homa Bay</c:v>
                </c:pt>
                <c:pt idx="4">
                  <c:v>Busia</c:v>
                </c:pt>
                <c:pt idx="5">
                  <c:v>Siaya</c:v>
                </c:pt>
                <c:pt idx="6">
                  <c:v>Kakamega</c:v>
                </c:pt>
                <c:pt idx="7">
                  <c:v>Nakuru</c:v>
                </c:pt>
                <c:pt idx="8">
                  <c:v>Mombasa</c:v>
                </c:pt>
                <c:pt idx="9">
                  <c:v>Bungoma</c:v>
                </c:pt>
                <c:pt idx="10">
                  <c:v>Kiambu</c:v>
                </c:pt>
                <c:pt idx="11">
                  <c:v>Uasin Gishu</c:v>
                </c:pt>
                <c:pt idx="12">
                  <c:v>Kajiado</c:v>
                </c:pt>
                <c:pt idx="13">
                  <c:v>Turkana</c:v>
                </c:pt>
                <c:pt idx="14">
                  <c:v>Kericho</c:v>
                </c:pt>
                <c:pt idx="15">
                  <c:v>Kwale</c:v>
                </c:pt>
                <c:pt idx="16">
                  <c:v>Kilifi</c:v>
                </c:pt>
                <c:pt idx="17">
                  <c:v>Kitui</c:v>
                </c:pt>
                <c:pt idx="18">
                  <c:v>Kisii</c:v>
                </c:pt>
                <c:pt idx="19">
                  <c:v>Narok</c:v>
                </c:pt>
                <c:pt idx="20">
                  <c:v>Machakos</c:v>
                </c:pt>
                <c:pt idx="21">
                  <c:v>Meru</c:v>
                </c:pt>
                <c:pt idx="22">
                  <c:v>Nandi</c:v>
                </c:pt>
                <c:pt idx="23">
                  <c:v>Vihiga</c:v>
                </c:pt>
                <c:pt idx="24">
                  <c:v>Trans Nzoia</c:v>
                </c:pt>
                <c:pt idx="25">
                  <c:v>Bomet</c:v>
                </c:pt>
                <c:pt idx="26">
                  <c:v>Makueni</c:v>
                </c:pt>
                <c:pt idx="27">
                  <c:v>Nyamira</c:v>
                </c:pt>
                <c:pt idx="28">
                  <c:v>Taita Taveta</c:v>
                </c:pt>
                <c:pt idx="29">
                  <c:v>Nyeri</c:v>
                </c:pt>
                <c:pt idx="30">
                  <c:v>Elgeyo Marakwet</c:v>
                </c:pt>
                <c:pt idx="31">
                  <c:v>Muranga</c:v>
                </c:pt>
                <c:pt idx="32">
                  <c:v>Baringo</c:v>
                </c:pt>
                <c:pt idx="33">
                  <c:v>Laikipia</c:v>
                </c:pt>
                <c:pt idx="34">
                  <c:v>Embu</c:v>
                </c:pt>
                <c:pt idx="35">
                  <c:v>Kirinyaga</c:v>
                </c:pt>
                <c:pt idx="36">
                  <c:v>Samburu</c:v>
                </c:pt>
                <c:pt idx="37">
                  <c:v>West Pokot</c:v>
                </c:pt>
                <c:pt idx="38">
                  <c:v>Tharaka Nithi</c:v>
                </c:pt>
                <c:pt idx="39">
                  <c:v>Garissa</c:v>
                </c:pt>
                <c:pt idx="40">
                  <c:v>Mandera</c:v>
                </c:pt>
                <c:pt idx="41">
                  <c:v>Nyandarua</c:v>
                </c:pt>
                <c:pt idx="42">
                  <c:v>Marsabit</c:v>
                </c:pt>
                <c:pt idx="43">
                  <c:v>Isiolo</c:v>
                </c:pt>
                <c:pt idx="44">
                  <c:v>Tana River</c:v>
                </c:pt>
                <c:pt idx="45">
                  <c:v>Lamu</c:v>
                </c:pt>
                <c:pt idx="46">
                  <c:v>Wajir</c:v>
                </c:pt>
              </c:strCache>
            </c:strRef>
          </c:cat>
          <c:val>
            <c:numRef>
              <c:f>Sheet1!$D$2:$D$48</c:f>
              <c:numCache>
                <c:formatCode>_-* #,##0_-;\-* #,##0_-;_-* "-"??_-;_-@_-</c:formatCode>
                <c:ptCount val="47"/>
                <c:pt idx="0">
                  <c:v>3045</c:v>
                </c:pt>
                <c:pt idx="1">
                  <c:v>1572</c:v>
                </c:pt>
                <c:pt idx="2">
                  <c:v>1341</c:v>
                </c:pt>
                <c:pt idx="3">
                  <c:v>1180</c:v>
                </c:pt>
                <c:pt idx="4">
                  <c:v>886</c:v>
                </c:pt>
                <c:pt idx="5">
                  <c:v>873</c:v>
                </c:pt>
                <c:pt idx="6">
                  <c:v>835</c:v>
                </c:pt>
                <c:pt idx="7">
                  <c:v>819</c:v>
                </c:pt>
                <c:pt idx="8">
                  <c:v>817</c:v>
                </c:pt>
                <c:pt idx="9">
                  <c:v>679</c:v>
                </c:pt>
                <c:pt idx="10">
                  <c:v>660</c:v>
                </c:pt>
                <c:pt idx="11">
                  <c:v>532</c:v>
                </c:pt>
                <c:pt idx="12">
                  <c:v>469</c:v>
                </c:pt>
                <c:pt idx="13">
                  <c:v>469</c:v>
                </c:pt>
                <c:pt idx="14">
                  <c:v>417</c:v>
                </c:pt>
                <c:pt idx="15">
                  <c:v>410</c:v>
                </c:pt>
                <c:pt idx="16">
                  <c:v>369</c:v>
                </c:pt>
                <c:pt idx="17">
                  <c:v>360</c:v>
                </c:pt>
                <c:pt idx="18">
                  <c:v>359</c:v>
                </c:pt>
                <c:pt idx="19">
                  <c:v>356</c:v>
                </c:pt>
                <c:pt idx="20">
                  <c:v>353</c:v>
                </c:pt>
                <c:pt idx="21">
                  <c:v>331</c:v>
                </c:pt>
                <c:pt idx="22">
                  <c:v>308</c:v>
                </c:pt>
                <c:pt idx="23">
                  <c:v>265</c:v>
                </c:pt>
                <c:pt idx="24">
                  <c:v>257</c:v>
                </c:pt>
                <c:pt idx="25">
                  <c:v>204</c:v>
                </c:pt>
                <c:pt idx="26">
                  <c:v>199</c:v>
                </c:pt>
                <c:pt idx="27">
                  <c:v>173</c:v>
                </c:pt>
                <c:pt idx="28">
                  <c:v>132</c:v>
                </c:pt>
                <c:pt idx="29">
                  <c:v>128</c:v>
                </c:pt>
                <c:pt idx="30">
                  <c:v>123</c:v>
                </c:pt>
                <c:pt idx="31">
                  <c:v>123</c:v>
                </c:pt>
                <c:pt idx="32">
                  <c:v>122</c:v>
                </c:pt>
                <c:pt idx="33">
                  <c:v>112</c:v>
                </c:pt>
                <c:pt idx="34">
                  <c:v>99</c:v>
                </c:pt>
                <c:pt idx="35">
                  <c:v>91</c:v>
                </c:pt>
                <c:pt idx="36">
                  <c:v>88</c:v>
                </c:pt>
                <c:pt idx="37">
                  <c:v>86</c:v>
                </c:pt>
                <c:pt idx="38">
                  <c:v>84</c:v>
                </c:pt>
                <c:pt idx="39">
                  <c:v>71</c:v>
                </c:pt>
                <c:pt idx="40">
                  <c:v>67</c:v>
                </c:pt>
                <c:pt idx="41">
                  <c:v>58</c:v>
                </c:pt>
                <c:pt idx="42">
                  <c:v>40</c:v>
                </c:pt>
                <c:pt idx="43">
                  <c:v>39</c:v>
                </c:pt>
                <c:pt idx="44">
                  <c:v>37</c:v>
                </c:pt>
                <c:pt idx="45">
                  <c:v>36</c:v>
                </c:pt>
                <c:pt idx="46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852-48C5-A2FE-5795CF089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86839487"/>
        <c:axId val="86840927"/>
      </c:barChart>
      <c:lineChart>
        <c:grouping val="standard"/>
        <c:varyColors val="0"/>
        <c:ser>
          <c:idx val="1"/>
          <c:order val="1"/>
          <c:tx>
            <c:strRef>
              <c:f>Sheet1!$F$1</c:f>
              <c:strCache>
                <c:ptCount val="1"/>
                <c:pt idx="0">
                  <c:v>Cumulative %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dLbls>
            <c:dLbl>
              <c:idx val="9"/>
              <c:layout>
                <c:manualLayout>
                  <c:x val="-2.9510961214165313E-2"/>
                  <c:y val="-0.104370515329419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4852-48C5-A2FE-5795CF089C18}"/>
                </c:ext>
              </c:extLst>
            </c:dLbl>
            <c:spPr>
              <a:solidFill>
                <a:schemeClr val="accent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Sheet1!$C$2:$C$48</c:f>
              <c:strCache>
                <c:ptCount val="47"/>
                <c:pt idx="0">
                  <c:v>Nairobi</c:v>
                </c:pt>
                <c:pt idx="1">
                  <c:v>Migori</c:v>
                </c:pt>
                <c:pt idx="2">
                  <c:v>Kisumu</c:v>
                </c:pt>
                <c:pt idx="3">
                  <c:v>Homa Bay</c:v>
                </c:pt>
                <c:pt idx="4">
                  <c:v>Busia</c:v>
                </c:pt>
                <c:pt idx="5">
                  <c:v>Siaya</c:v>
                </c:pt>
                <c:pt idx="6">
                  <c:v>Kakamega</c:v>
                </c:pt>
                <c:pt idx="7">
                  <c:v>Nakuru</c:v>
                </c:pt>
                <c:pt idx="8">
                  <c:v>Mombasa</c:v>
                </c:pt>
                <c:pt idx="9">
                  <c:v>Bungoma</c:v>
                </c:pt>
                <c:pt idx="10">
                  <c:v>Kiambu</c:v>
                </c:pt>
                <c:pt idx="11">
                  <c:v>Uasin Gishu</c:v>
                </c:pt>
                <c:pt idx="12">
                  <c:v>Kajiado</c:v>
                </c:pt>
                <c:pt idx="13">
                  <c:v>Turkana</c:v>
                </c:pt>
                <c:pt idx="14">
                  <c:v>Kericho</c:v>
                </c:pt>
                <c:pt idx="15">
                  <c:v>Kwale</c:v>
                </c:pt>
                <c:pt idx="16">
                  <c:v>Kilifi</c:v>
                </c:pt>
                <c:pt idx="17">
                  <c:v>Kitui</c:v>
                </c:pt>
                <c:pt idx="18">
                  <c:v>Kisii</c:v>
                </c:pt>
                <c:pt idx="19">
                  <c:v>Narok</c:v>
                </c:pt>
                <c:pt idx="20">
                  <c:v>Machakos</c:v>
                </c:pt>
                <c:pt idx="21">
                  <c:v>Meru</c:v>
                </c:pt>
                <c:pt idx="22">
                  <c:v>Nandi</c:v>
                </c:pt>
                <c:pt idx="23">
                  <c:v>Vihiga</c:v>
                </c:pt>
                <c:pt idx="24">
                  <c:v>Trans Nzoia</c:v>
                </c:pt>
                <c:pt idx="25">
                  <c:v>Bomet</c:v>
                </c:pt>
                <c:pt idx="26">
                  <c:v>Makueni</c:v>
                </c:pt>
                <c:pt idx="27">
                  <c:v>Nyamira</c:v>
                </c:pt>
                <c:pt idx="28">
                  <c:v>Taita Taveta</c:v>
                </c:pt>
                <c:pt idx="29">
                  <c:v>Nyeri</c:v>
                </c:pt>
                <c:pt idx="30">
                  <c:v>Elgeyo Marakwet</c:v>
                </c:pt>
                <c:pt idx="31">
                  <c:v>Muranga</c:v>
                </c:pt>
                <c:pt idx="32">
                  <c:v>Baringo</c:v>
                </c:pt>
                <c:pt idx="33">
                  <c:v>Laikipia</c:v>
                </c:pt>
                <c:pt idx="34">
                  <c:v>Embu</c:v>
                </c:pt>
                <c:pt idx="35">
                  <c:v>Kirinyaga</c:v>
                </c:pt>
                <c:pt idx="36">
                  <c:v>Samburu</c:v>
                </c:pt>
                <c:pt idx="37">
                  <c:v>West Pokot</c:v>
                </c:pt>
                <c:pt idx="38">
                  <c:v>Tharaka Nithi</c:v>
                </c:pt>
                <c:pt idx="39">
                  <c:v>Garissa</c:v>
                </c:pt>
                <c:pt idx="40">
                  <c:v>Mandera</c:v>
                </c:pt>
                <c:pt idx="41">
                  <c:v>Nyandarua</c:v>
                </c:pt>
                <c:pt idx="42">
                  <c:v>Marsabit</c:v>
                </c:pt>
                <c:pt idx="43">
                  <c:v>Isiolo</c:v>
                </c:pt>
                <c:pt idx="44">
                  <c:v>Tana River</c:v>
                </c:pt>
                <c:pt idx="45">
                  <c:v>Lamu</c:v>
                </c:pt>
                <c:pt idx="46">
                  <c:v>Wajir</c:v>
                </c:pt>
              </c:strCache>
            </c:strRef>
          </c:cat>
          <c:val>
            <c:numRef>
              <c:f>Sheet1!$F$2:$F$48</c:f>
              <c:numCache>
                <c:formatCode>0%</c:formatCode>
                <c:ptCount val="47"/>
                <c:pt idx="0">
                  <c:v>0.15144732915547598</c:v>
                </c:pt>
                <c:pt idx="1">
                  <c:v>0.22963294538943599</c:v>
                </c:pt>
                <c:pt idx="2">
                  <c:v>0.29632945389435988</c:v>
                </c:pt>
                <c:pt idx="3">
                  <c:v>0.35501840246692529</c:v>
                </c:pt>
                <c:pt idx="4">
                  <c:v>0.39908485029344476</c:v>
                </c:pt>
                <c:pt idx="5">
                  <c:v>0.44250472495772408</c:v>
                </c:pt>
                <c:pt idx="6">
                  <c:v>0.48403461653237839</c:v>
                </c:pt>
                <c:pt idx="7">
                  <c:v>0.52476872575350642</c:v>
                </c:pt>
                <c:pt idx="8">
                  <c:v>0.56540336218044362</c:v>
                </c:pt>
                <c:pt idx="9">
                  <c:v>0.59917437580821642</c:v>
                </c:pt>
                <c:pt idx="10">
                  <c:v>0.63200039789117679</c:v>
                </c:pt>
                <c:pt idx="11">
                  <c:v>0.65846016114592654</c:v>
                </c:pt>
                <c:pt idx="12">
                  <c:v>0.68178653138366652</c:v>
                </c:pt>
                <c:pt idx="13">
                  <c:v>0.7051129016214065</c:v>
                </c:pt>
                <c:pt idx="14">
                  <c:v>0.72585297921018599</c:v>
                </c:pt>
                <c:pt idx="15">
                  <c:v>0.74624490201929772</c:v>
                </c:pt>
                <c:pt idx="16">
                  <c:v>0.76459763254749824</c:v>
                </c:pt>
                <c:pt idx="17">
                  <c:v>0.78250273550184024</c:v>
                </c:pt>
                <c:pt idx="18">
                  <c:v>0.80035810205908686</c:v>
                </c:pt>
                <c:pt idx="19">
                  <c:v>0.81806425942504724</c:v>
                </c:pt>
                <c:pt idx="20">
                  <c:v>0.83562120759972147</c:v>
                </c:pt>
                <c:pt idx="21">
                  <c:v>0.85208395503829704</c:v>
                </c:pt>
                <c:pt idx="22">
                  <c:v>0.86740276534367855</c:v>
                </c:pt>
                <c:pt idx="23">
                  <c:v>0.88058291057395799</c:v>
                </c:pt>
                <c:pt idx="24">
                  <c:v>0.8933651646274744</c:v>
                </c:pt>
                <c:pt idx="25">
                  <c:v>0.90351138963493483</c:v>
                </c:pt>
                <c:pt idx="26">
                  <c:v>0.91340893265691836</c:v>
                </c:pt>
                <c:pt idx="27">
                  <c:v>0.9220133293544216</c:v>
                </c:pt>
                <c:pt idx="28">
                  <c:v>0.92857853377101363</c:v>
                </c:pt>
                <c:pt idx="29">
                  <c:v>0.93494479259922414</c:v>
                </c:pt>
                <c:pt idx="30">
                  <c:v>0.94106236944195765</c:v>
                </c:pt>
                <c:pt idx="31">
                  <c:v>0.94717994628469115</c:v>
                </c:pt>
                <c:pt idx="32">
                  <c:v>0.95324778673032928</c:v>
                </c:pt>
                <c:pt idx="33">
                  <c:v>0.9588182632050134</c:v>
                </c:pt>
                <c:pt idx="34">
                  <c:v>0.96374216651745748</c:v>
                </c:pt>
                <c:pt idx="35">
                  <c:v>0.96826817865313841</c:v>
                </c:pt>
                <c:pt idx="36">
                  <c:v>0.9726449815975331</c:v>
                </c:pt>
                <c:pt idx="37">
                  <c:v>0.97692231174773703</c:v>
                </c:pt>
                <c:pt idx="38">
                  <c:v>0.98110016910375009</c:v>
                </c:pt>
                <c:pt idx="39">
                  <c:v>0.98463145329752311</c:v>
                </c:pt>
                <c:pt idx="40">
                  <c:v>0.9879637919029145</c:v>
                </c:pt>
                <c:pt idx="41">
                  <c:v>0.99084850293444748</c:v>
                </c:pt>
                <c:pt idx="42">
                  <c:v>0.9928379588182632</c:v>
                </c:pt>
                <c:pt idx="43">
                  <c:v>0.99477767830498354</c:v>
                </c:pt>
                <c:pt idx="44">
                  <c:v>0.99661792499751323</c:v>
                </c:pt>
                <c:pt idx="45">
                  <c:v>0.99840843529294743</c:v>
                </c:pt>
                <c:pt idx="4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6-4852-48C5-A2FE-5795CF089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840447"/>
        <c:axId val="86842847"/>
      </c:lineChart>
      <c:catAx>
        <c:axId val="86839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86840927"/>
        <c:crosses val="autoZero"/>
        <c:auto val="1"/>
        <c:lblAlgn val="ctr"/>
        <c:lblOffset val="100"/>
        <c:noMultiLvlLbl val="0"/>
      </c:catAx>
      <c:valAx>
        <c:axId val="8684092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No. of new HIV Infections (Overall)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86839487"/>
        <c:crosses val="autoZero"/>
        <c:crossBetween val="between"/>
      </c:valAx>
      <c:valAx>
        <c:axId val="86842847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Cumulative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86840447"/>
        <c:crosses val="max"/>
        <c:crossBetween val="between"/>
      </c:valAx>
      <c:catAx>
        <c:axId val="868404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684284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Maiandra GD" panose="020E0502030308020204" pitchFamily="34" charset="0"/>
        </a:defRPr>
      </a:pPr>
      <a:endParaRPr lang="en-KE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188241463956511E-2"/>
          <c:y val="2.8607042381542512E-2"/>
          <c:w val="0.85414225802038879"/>
          <c:h val="0.630619705632619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Estimated New Infections(10-19)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Sheet1!$A$3:$A$49</c:f>
              <c:strCache>
                <c:ptCount val="47"/>
                <c:pt idx="0">
                  <c:v>Migori</c:v>
                </c:pt>
                <c:pt idx="1">
                  <c:v>Nairobi</c:v>
                </c:pt>
                <c:pt idx="2">
                  <c:v>Kisumu</c:v>
                </c:pt>
                <c:pt idx="3">
                  <c:v>Homa Bay</c:v>
                </c:pt>
                <c:pt idx="4">
                  <c:v>Siaya</c:v>
                </c:pt>
                <c:pt idx="5">
                  <c:v>Busia</c:v>
                </c:pt>
                <c:pt idx="6">
                  <c:v>Kakamega</c:v>
                </c:pt>
                <c:pt idx="7">
                  <c:v>Bungoma</c:v>
                </c:pt>
                <c:pt idx="8">
                  <c:v>Kiambu</c:v>
                </c:pt>
                <c:pt idx="9">
                  <c:v>Nakuru</c:v>
                </c:pt>
                <c:pt idx="10">
                  <c:v>Kisii</c:v>
                </c:pt>
                <c:pt idx="11">
                  <c:v>Mombasa</c:v>
                </c:pt>
                <c:pt idx="12">
                  <c:v>Turkana</c:v>
                </c:pt>
                <c:pt idx="13">
                  <c:v>Uasin Gishu</c:v>
                </c:pt>
                <c:pt idx="14">
                  <c:v>Kwale</c:v>
                </c:pt>
                <c:pt idx="15">
                  <c:v>Kilifi</c:v>
                </c:pt>
                <c:pt idx="16">
                  <c:v>Kericho</c:v>
                </c:pt>
                <c:pt idx="17">
                  <c:v>Kitui</c:v>
                </c:pt>
                <c:pt idx="18">
                  <c:v>Narok</c:v>
                </c:pt>
                <c:pt idx="19">
                  <c:v>Nandi</c:v>
                </c:pt>
                <c:pt idx="20">
                  <c:v>Kajiado</c:v>
                </c:pt>
                <c:pt idx="21">
                  <c:v>Meru</c:v>
                </c:pt>
                <c:pt idx="22">
                  <c:v>Machakos</c:v>
                </c:pt>
                <c:pt idx="23">
                  <c:v>Vihiga</c:v>
                </c:pt>
                <c:pt idx="24">
                  <c:v>Nyamira</c:v>
                </c:pt>
                <c:pt idx="25">
                  <c:v>Trans-Nzoia</c:v>
                </c:pt>
                <c:pt idx="26">
                  <c:v>Makueni</c:v>
                </c:pt>
                <c:pt idx="27">
                  <c:v>Bomet</c:v>
                </c:pt>
                <c:pt idx="28">
                  <c:v>Nyeri</c:v>
                </c:pt>
                <c:pt idx="29">
                  <c:v>Murang'a</c:v>
                </c:pt>
                <c:pt idx="30">
                  <c:v>Taita-Taveta</c:v>
                </c:pt>
                <c:pt idx="31">
                  <c:v>Elgeyo-Marakwet</c:v>
                </c:pt>
                <c:pt idx="32">
                  <c:v>Baringo</c:v>
                </c:pt>
                <c:pt idx="33">
                  <c:v>Laikipia</c:v>
                </c:pt>
                <c:pt idx="34">
                  <c:v>Kirinyaga</c:v>
                </c:pt>
                <c:pt idx="35">
                  <c:v>Embu</c:v>
                </c:pt>
                <c:pt idx="36">
                  <c:v>Samburu</c:v>
                </c:pt>
                <c:pt idx="37">
                  <c:v>West Pokot</c:v>
                </c:pt>
                <c:pt idx="38">
                  <c:v>Tharaka-Nithi</c:v>
                </c:pt>
                <c:pt idx="39">
                  <c:v>Nyandarua</c:v>
                </c:pt>
                <c:pt idx="40">
                  <c:v>Marsabit</c:v>
                </c:pt>
                <c:pt idx="41">
                  <c:v>Tana River</c:v>
                </c:pt>
                <c:pt idx="42">
                  <c:v>Lamu</c:v>
                </c:pt>
                <c:pt idx="43">
                  <c:v>Garissa</c:v>
                </c:pt>
                <c:pt idx="44">
                  <c:v>Isiolo</c:v>
                </c:pt>
                <c:pt idx="45">
                  <c:v>Mandera</c:v>
                </c:pt>
                <c:pt idx="46">
                  <c:v>Wajir</c:v>
                </c:pt>
              </c:strCache>
            </c:strRef>
          </c:cat>
          <c:val>
            <c:numRef>
              <c:f>Sheet1!$B$3:$B$49</c:f>
              <c:numCache>
                <c:formatCode>General</c:formatCode>
                <c:ptCount val="47"/>
                <c:pt idx="0">
                  <c:v>345</c:v>
                </c:pt>
                <c:pt idx="1">
                  <c:v>304</c:v>
                </c:pt>
                <c:pt idx="2">
                  <c:v>265</c:v>
                </c:pt>
                <c:pt idx="3">
                  <c:v>243</c:v>
                </c:pt>
                <c:pt idx="4">
                  <c:v>180</c:v>
                </c:pt>
                <c:pt idx="5">
                  <c:v>135</c:v>
                </c:pt>
                <c:pt idx="6">
                  <c:v>105</c:v>
                </c:pt>
                <c:pt idx="7">
                  <c:v>86</c:v>
                </c:pt>
                <c:pt idx="8">
                  <c:v>80</c:v>
                </c:pt>
                <c:pt idx="9">
                  <c:v>78</c:v>
                </c:pt>
                <c:pt idx="10">
                  <c:v>70</c:v>
                </c:pt>
                <c:pt idx="11">
                  <c:v>68</c:v>
                </c:pt>
                <c:pt idx="12">
                  <c:v>60</c:v>
                </c:pt>
                <c:pt idx="13">
                  <c:v>55</c:v>
                </c:pt>
                <c:pt idx="14">
                  <c:v>53</c:v>
                </c:pt>
                <c:pt idx="15">
                  <c:v>52</c:v>
                </c:pt>
                <c:pt idx="16">
                  <c:v>51</c:v>
                </c:pt>
                <c:pt idx="17">
                  <c:v>50</c:v>
                </c:pt>
                <c:pt idx="18">
                  <c:v>40</c:v>
                </c:pt>
                <c:pt idx="19">
                  <c:v>39</c:v>
                </c:pt>
                <c:pt idx="20">
                  <c:v>37</c:v>
                </c:pt>
                <c:pt idx="21">
                  <c:v>37</c:v>
                </c:pt>
                <c:pt idx="22">
                  <c:v>34</c:v>
                </c:pt>
                <c:pt idx="23">
                  <c:v>34</c:v>
                </c:pt>
                <c:pt idx="24">
                  <c:v>33</c:v>
                </c:pt>
                <c:pt idx="25">
                  <c:v>31</c:v>
                </c:pt>
                <c:pt idx="26">
                  <c:v>26</c:v>
                </c:pt>
                <c:pt idx="27">
                  <c:v>22</c:v>
                </c:pt>
                <c:pt idx="28">
                  <c:v>18</c:v>
                </c:pt>
                <c:pt idx="29">
                  <c:v>18</c:v>
                </c:pt>
                <c:pt idx="30">
                  <c:v>15</c:v>
                </c:pt>
                <c:pt idx="31">
                  <c:v>15</c:v>
                </c:pt>
                <c:pt idx="32">
                  <c:v>15</c:v>
                </c:pt>
                <c:pt idx="33">
                  <c:v>12</c:v>
                </c:pt>
                <c:pt idx="34">
                  <c:v>12</c:v>
                </c:pt>
                <c:pt idx="35">
                  <c:v>10</c:v>
                </c:pt>
                <c:pt idx="36">
                  <c:v>10</c:v>
                </c:pt>
                <c:pt idx="37">
                  <c:v>10</c:v>
                </c:pt>
                <c:pt idx="38">
                  <c:v>9</c:v>
                </c:pt>
                <c:pt idx="39">
                  <c:v>8</c:v>
                </c:pt>
                <c:pt idx="40">
                  <c:v>5</c:v>
                </c:pt>
                <c:pt idx="41">
                  <c:v>5</c:v>
                </c:pt>
                <c:pt idx="42">
                  <c:v>5</c:v>
                </c:pt>
                <c:pt idx="43">
                  <c:v>4</c:v>
                </c:pt>
                <c:pt idx="44">
                  <c:v>4</c:v>
                </c:pt>
                <c:pt idx="45">
                  <c:v>3</c:v>
                </c:pt>
                <c:pt idx="4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C9-4DF3-B5CD-716E47E635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1292828127"/>
        <c:axId val="1292832927"/>
      </c:barChart>
      <c:lineChart>
        <c:grouping val="standard"/>
        <c:varyColors val="0"/>
        <c:ser>
          <c:idx val="1"/>
          <c:order val="1"/>
          <c:tx>
            <c:strRef>
              <c:f>Sheet1!$D$2</c:f>
              <c:strCache>
                <c:ptCount val="1"/>
                <c:pt idx="0">
                  <c:v>Cummulative %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ot"/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5-48AA-885C-0DE5F29A31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Sheet1!$A$3:$A$49</c:f>
              <c:strCache>
                <c:ptCount val="47"/>
                <c:pt idx="0">
                  <c:v>Migori</c:v>
                </c:pt>
                <c:pt idx="1">
                  <c:v>Nairobi</c:v>
                </c:pt>
                <c:pt idx="2">
                  <c:v>Kisumu</c:v>
                </c:pt>
                <c:pt idx="3">
                  <c:v>Homa Bay</c:v>
                </c:pt>
                <c:pt idx="4">
                  <c:v>Siaya</c:v>
                </c:pt>
                <c:pt idx="5">
                  <c:v>Busia</c:v>
                </c:pt>
                <c:pt idx="6">
                  <c:v>Kakamega</c:v>
                </c:pt>
                <c:pt idx="7">
                  <c:v>Bungoma</c:v>
                </c:pt>
                <c:pt idx="8">
                  <c:v>Kiambu</c:v>
                </c:pt>
                <c:pt idx="9">
                  <c:v>Nakuru</c:v>
                </c:pt>
                <c:pt idx="10">
                  <c:v>Kisii</c:v>
                </c:pt>
                <c:pt idx="11">
                  <c:v>Mombasa</c:v>
                </c:pt>
                <c:pt idx="12">
                  <c:v>Turkana</c:v>
                </c:pt>
                <c:pt idx="13">
                  <c:v>Uasin Gishu</c:v>
                </c:pt>
                <c:pt idx="14">
                  <c:v>Kwale</c:v>
                </c:pt>
                <c:pt idx="15">
                  <c:v>Kilifi</c:v>
                </c:pt>
                <c:pt idx="16">
                  <c:v>Kericho</c:v>
                </c:pt>
                <c:pt idx="17">
                  <c:v>Kitui</c:v>
                </c:pt>
                <c:pt idx="18">
                  <c:v>Narok</c:v>
                </c:pt>
                <c:pt idx="19">
                  <c:v>Nandi</c:v>
                </c:pt>
                <c:pt idx="20">
                  <c:v>Kajiado</c:v>
                </c:pt>
                <c:pt idx="21">
                  <c:v>Meru</c:v>
                </c:pt>
                <c:pt idx="22">
                  <c:v>Machakos</c:v>
                </c:pt>
                <c:pt idx="23">
                  <c:v>Vihiga</c:v>
                </c:pt>
                <c:pt idx="24">
                  <c:v>Nyamira</c:v>
                </c:pt>
                <c:pt idx="25">
                  <c:v>Trans-Nzoia</c:v>
                </c:pt>
                <c:pt idx="26">
                  <c:v>Makueni</c:v>
                </c:pt>
                <c:pt idx="27">
                  <c:v>Bomet</c:v>
                </c:pt>
                <c:pt idx="28">
                  <c:v>Nyeri</c:v>
                </c:pt>
                <c:pt idx="29">
                  <c:v>Murang'a</c:v>
                </c:pt>
                <c:pt idx="30">
                  <c:v>Taita-Taveta</c:v>
                </c:pt>
                <c:pt idx="31">
                  <c:v>Elgeyo-Marakwet</c:v>
                </c:pt>
                <c:pt idx="32">
                  <c:v>Baringo</c:v>
                </c:pt>
                <c:pt idx="33">
                  <c:v>Laikipia</c:v>
                </c:pt>
                <c:pt idx="34">
                  <c:v>Kirinyaga</c:v>
                </c:pt>
                <c:pt idx="35">
                  <c:v>Embu</c:v>
                </c:pt>
                <c:pt idx="36">
                  <c:v>Samburu</c:v>
                </c:pt>
                <c:pt idx="37">
                  <c:v>West Pokot</c:v>
                </c:pt>
                <c:pt idx="38">
                  <c:v>Tharaka-Nithi</c:v>
                </c:pt>
                <c:pt idx="39">
                  <c:v>Nyandarua</c:v>
                </c:pt>
                <c:pt idx="40">
                  <c:v>Marsabit</c:v>
                </c:pt>
                <c:pt idx="41">
                  <c:v>Tana River</c:v>
                </c:pt>
                <c:pt idx="42">
                  <c:v>Lamu</c:v>
                </c:pt>
                <c:pt idx="43">
                  <c:v>Garissa</c:v>
                </c:pt>
                <c:pt idx="44">
                  <c:v>Isiolo</c:v>
                </c:pt>
                <c:pt idx="45">
                  <c:v>Mandera</c:v>
                </c:pt>
                <c:pt idx="46">
                  <c:v>Wajir</c:v>
                </c:pt>
              </c:strCache>
            </c:strRef>
          </c:cat>
          <c:val>
            <c:numRef>
              <c:f>Sheet1!$D$3:$D$49</c:f>
              <c:numCache>
                <c:formatCode>0%</c:formatCode>
                <c:ptCount val="47"/>
                <c:pt idx="0">
                  <c:v>0.12352309344790548</c:v>
                </c:pt>
                <c:pt idx="1">
                  <c:v>0.23236663086287146</c:v>
                </c:pt>
                <c:pt idx="2">
                  <c:v>0.32724668814894381</c:v>
                </c:pt>
                <c:pt idx="3">
                  <c:v>0.41424991049051202</c:v>
                </c:pt>
                <c:pt idx="4">
                  <c:v>0.47869674185463656</c:v>
                </c:pt>
                <c:pt idx="5">
                  <c:v>0.52703186537773006</c:v>
                </c:pt>
                <c:pt idx="6">
                  <c:v>0.56462585034013602</c:v>
                </c:pt>
                <c:pt idx="7">
                  <c:v>0.5954171142141067</c:v>
                </c:pt>
                <c:pt idx="8">
                  <c:v>0.62406015037593987</c:v>
                </c:pt>
                <c:pt idx="9">
                  <c:v>0.65198711063372716</c:v>
                </c:pt>
                <c:pt idx="10">
                  <c:v>0.67704976727533117</c:v>
                </c:pt>
                <c:pt idx="11">
                  <c:v>0.70139634801288941</c:v>
                </c:pt>
                <c:pt idx="12">
                  <c:v>0.72287862513426426</c:v>
                </c:pt>
                <c:pt idx="13">
                  <c:v>0.74257071249552453</c:v>
                </c:pt>
                <c:pt idx="14">
                  <c:v>0.76154672395273904</c:v>
                </c:pt>
                <c:pt idx="15">
                  <c:v>0.78016469745793049</c:v>
                </c:pt>
                <c:pt idx="16">
                  <c:v>0.79842463301109923</c:v>
                </c:pt>
                <c:pt idx="17">
                  <c:v>0.81632653061224492</c:v>
                </c:pt>
                <c:pt idx="18">
                  <c:v>0.83064804869316144</c:v>
                </c:pt>
                <c:pt idx="19">
                  <c:v>0.84461152882205515</c:v>
                </c:pt>
                <c:pt idx="20">
                  <c:v>0.85785893304690297</c:v>
                </c:pt>
                <c:pt idx="21">
                  <c:v>0.8711063372717508</c:v>
                </c:pt>
                <c:pt idx="22">
                  <c:v>0.88327962764052992</c:v>
                </c:pt>
                <c:pt idx="23">
                  <c:v>0.89545291800930904</c:v>
                </c:pt>
                <c:pt idx="24">
                  <c:v>0.90726817042606511</c:v>
                </c:pt>
                <c:pt idx="25">
                  <c:v>0.91836734693877553</c:v>
                </c:pt>
                <c:pt idx="26">
                  <c:v>0.92767633369137126</c:v>
                </c:pt>
                <c:pt idx="27">
                  <c:v>0.93555316863587545</c:v>
                </c:pt>
                <c:pt idx="28">
                  <c:v>0.9419978517722879</c:v>
                </c:pt>
                <c:pt idx="29">
                  <c:v>0.94844253490870034</c:v>
                </c:pt>
                <c:pt idx="30">
                  <c:v>0.95381310418904408</c:v>
                </c:pt>
                <c:pt idx="31">
                  <c:v>0.95918367346938771</c:v>
                </c:pt>
                <c:pt idx="32">
                  <c:v>0.96455424274973145</c:v>
                </c:pt>
                <c:pt idx="33">
                  <c:v>0.96885069817400649</c:v>
                </c:pt>
                <c:pt idx="34">
                  <c:v>0.97314715359828141</c:v>
                </c:pt>
                <c:pt idx="35">
                  <c:v>0.97672753311851057</c:v>
                </c:pt>
                <c:pt idx="36">
                  <c:v>0.98030791263873973</c:v>
                </c:pt>
                <c:pt idx="37">
                  <c:v>0.98388829215896889</c:v>
                </c:pt>
                <c:pt idx="38">
                  <c:v>0.98711063372717511</c:v>
                </c:pt>
                <c:pt idx="39">
                  <c:v>0.9899749373433584</c:v>
                </c:pt>
                <c:pt idx="40">
                  <c:v>0.99176512710347298</c:v>
                </c:pt>
                <c:pt idx="41">
                  <c:v>0.99355531686358756</c:v>
                </c:pt>
                <c:pt idx="42">
                  <c:v>0.99534550662370214</c:v>
                </c:pt>
                <c:pt idx="43">
                  <c:v>0.99677765843179378</c:v>
                </c:pt>
                <c:pt idx="44">
                  <c:v>0.99820981023988542</c:v>
                </c:pt>
                <c:pt idx="45">
                  <c:v>0.99928392409595412</c:v>
                </c:pt>
                <c:pt idx="4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3C9-4DF3-B5CD-716E47E635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92831967"/>
        <c:axId val="1292825247"/>
      </c:lineChart>
      <c:catAx>
        <c:axId val="1292828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US"/>
          </a:p>
        </c:txPr>
        <c:crossAx val="1292832927"/>
        <c:crosses val="autoZero"/>
        <c:auto val="1"/>
        <c:lblAlgn val="ctr"/>
        <c:lblOffset val="100"/>
        <c:noMultiLvlLbl val="0"/>
      </c:catAx>
      <c:valAx>
        <c:axId val="129283292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Number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US"/>
          </a:p>
        </c:txPr>
        <c:crossAx val="1292828127"/>
        <c:crosses val="autoZero"/>
        <c:crossBetween val="between"/>
      </c:valAx>
      <c:valAx>
        <c:axId val="1292825247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Cumulative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US"/>
          </a:p>
        </c:txPr>
        <c:crossAx val="1292831967"/>
        <c:crosses val="max"/>
        <c:crossBetween val="between"/>
      </c:valAx>
      <c:catAx>
        <c:axId val="129283196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9282524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aiandra GD" panose="020E0502030308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Sheet2!$D$2</c:f>
              <c:strCache>
                <c:ptCount val="1"/>
                <c:pt idx="0">
                  <c:v>Expected Pregnancies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Sheet2!$C$3:$C$9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Sheet2!$D$3:$D$9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E-412A-BCD1-D6EB866C9B22}"/>
            </c:ext>
          </c:extLst>
        </c:ser>
        <c:ser>
          <c:idx val="1"/>
          <c:order val="1"/>
          <c:tx>
            <c:strRef>
              <c:f>Sheet2!$E$2</c:f>
              <c:strCache>
                <c:ptCount val="1"/>
                <c:pt idx="0">
                  <c:v>First ANC Visit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Sheet2!$C$3:$C$9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Sheet2!$E$3:$E$9</c:f>
              <c:numCache>
                <c:formatCode>0%</c:formatCode>
                <c:ptCount val="7"/>
                <c:pt idx="0">
                  <c:v>0.84</c:v>
                </c:pt>
                <c:pt idx="1">
                  <c:v>0.93</c:v>
                </c:pt>
                <c:pt idx="2">
                  <c:v>0.96</c:v>
                </c:pt>
                <c:pt idx="3">
                  <c:v>0.88</c:v>
                </c:pt>
                <c:pt idx="4">
                  <c:v>0.88</c:v>
                </c:pt>
                <c:pt idx="5">
                  <c:v>0.83</c:v>
                </c:pt>
                <c:pt idx="6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E-412A-BCD1-D6EB866C9B22}"/>
            </c:ext>
          </c:extLst>
        </c:ser>
        <c:ser>
          <c:idx val="2"/>
          <c:order val="2"/>
          <c:tx>
            <c:strRef>
              <c:f>Sheet2!$F$2</c:f>
              <c:strCache>
                <c:ptCount val="1"/>
                <c:pt idx="0">
                  <c:v>Testing for Syphilis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Sheet2!$C$3:$C$9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Sheet2!$F$3:$F$9</c:f>
              <c:numCache>
                <c:formatCode>0%</c:formatCode>
                <c:ptCount val="7"/>
                <c:pt idx="0">
                  <c:v>0.74</c:v>
                </c:pt>
                <c:pt idx="1">
                  <c:v>0.82</c:v>
                </c:pt>
                <c:pt idx="2">
                  <c:v>0.83</c:v>
                </c:pt>
                <c:pt idx="3">
                  <c:v>0.76</c:v>
                </c:pt>
                <c:pt idx="4">
                  <c:v>0.83</c:v>
                </c:pt>
                <c:pt idx="5">
                  <c:v>0.81</c:v>
                </c:pt>
                <c:pt idx="6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AE-412A-BCD1-D6EB866C9B22}"/>
            </c:ext>
          </c:extLst>
        </c:ser>
        <c:ser>
          <c:idx val="3"/>
          <c:order val="3"/>
          <c:tx>
            <c:strRef>
              <c:f>Sheet2!$G$2</c:f>
              <c:strCache>
                <c:ptCount val="1"/>
                <c:pt idx="0">
                  <c:v>4+ ANC Visits (%)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Sheet2!$C$3:$C$9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Sheet2!$G$3:$G$9</c:f>
              <c:numCache>
                <c:formatCode>0%</c:formatCode>
                <c:ptCount val="7"/>
                <c:pt idx="0">
                  <c:v>0.61</c:v>
                </c:pt>
                <c:pt idx="1">
                  <c:v>0.55000000000000004</c:v>
                </c:pt>
                <c:pt idx="2">
                  <c:v>0.53</c:v>
                </c:pt>
                <c:pt idx="3">
                  <c:v>0.57999999999999996</c:v>
                </c:pt>
                <c:pt idx="4">
                  <c:v>0.61</c:v>
                </c:pt>
                <c:pt idx="5">
                  <c:v>0.62</c:v>
                </c:pt>
                <c:pt idx="6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AE-412A-BCD1-D6EB866C9B2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28566512"/>
        <c:axId val="1728564592"/>
      </c:barChart>
      <c:catAx>
        <c:axId val="172856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728564592"/>
        <c:crosses val="autoZero"/>
        <c:auto val="1"/>
        <c:lblAlgn val="ctr"/>
        <c:lblOffset val="100"/>
        <c:noMultiLvlLbl val="0"/>
      </c:catAx>
      <c:valAx>
        <c:axId val="1728564592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Percent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0%" sourceLinked="1"/>
        <c:majorTickMark val="none"/>
        <c:minorTickMark val="none"/>
        <c:tickLblPos val="nextTo"/>
        <c:crossAx val="172856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aiandra GD" panose="020E0502030308020204" pitchFamily="34" charset="0"/>
        </a:defRPr>
      </a:pPr>
      <a:endParaRPr lang="en-K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r>
              <a:rPr lang="en-US"/>
              <a:t>Progress towards 95-95-95 targets among adults 15+ - 2024</a:t>
            </a:r>
          </a:p>
        </c:rich>
      </c:tx>
      <c:layout>
        <c:manualLayout>
          <c:xMode val="edge"/>
          <c:yMode val="edge"/>
          <c:x val="0.24140423978022404"/>
          <c:y val="8.04507627544641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'Sheet2 (2)'!$G$7</c:f>
              <c:strCache>
                <c:ptCount val="1"/>
                <c:pt idx="0">
                  <c:v>Knowledge of status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'Sheet2 (2)'!$F$8:$F$11</c:f>
              <c:strCache>
                <c:ptCount val="4"/>
                <c:pt idx="0">
                  <c:v>Overall</c:v>
                </c:pt>
                <c:pt idx="1">
                  <c:v>Females 15+</c:v>
                </c:pt>
                <c:pt idx="2">
                  <c:v>Males 15+</c:v>
                </c:pt>
                <c:pt idx="3">
                  <c:v>Children (0-14)</c:v>
                </c:pt>
              </c:strCache>
            </c:strRef>
          </c:cat>
          <c:val>
            <c:numRef>
              <c:f>'Sheet2 (2)'!$G$8:$G$11</c:f>
              <c:numCache>
                <c:formatCode>General</c:formatCode>
                <c:ptCount val="4"/>
                <c:pt idx="0">
                  <c:v>97</c:v>
                </c:pt>
                <c:pt idx="1">
                  <c:v>98</c:v>
                </c:pt>
                <c:pt idx="2">
                  <c:v>95</c:v>
                </c:pt>
                <c:pt idx="3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6A-4E82-BB7A-A745562F0B03}"/>
            </c:ext>
          </c:extLst>
        </c:ser>
        <c:ser>
          <c:idx val="1"/>
          <c:order val="1"/>
          <c:tx>
            <c:strRef>
              <c:f>'Sheet2 (2)'!$H$7</c:f>
              <c:strCache>
                <c:ptCount val="1"/>
                <c:pt idx="0">
                  <c:v>Treatment coverage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'Sheet2 (2)'!$F$8:$F$11</c:f>
              <c:strCache>
                <c:ptCount val="4"/>
                <c:pt idx="0">
                  <c:v>Overall</c:v>
                </c:pt>
                <c:pt idx="1">
                  <c:v>Females 15+</c:v>
                </c:pt>
                <c:pt idx="2">
                  <c:v>Males 15+</c:v>
                </c:pt>
                <c:pt idx="3">
                  <c:v>Children (0-14)</c:v>
                </c:pt>
              </c:strCache>
            </c:strRef>
          </c:cat>
          <c:val>
            <c:numRef>
              <c:f>'Sheet2 (2)'!$H$8:$H$11</c:f>
              <c:numCache>
                <c:formatCode>General</c:formatCode>
                <c:ptCount val="4"/>
                <c:pt idx="0">
                  <c:v>87</c:v>
                </c:pt>
                <c:pt idx="1">
                  <c:v>90</c:v>
                </c:pt>
                <c:pt idx="2">
                  <c:v>84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6A-4E82-BB7A-A745562F0B03}"/>
            </c:ext>
          </c:extLst>
        </c:ser>
        <c:ser>
          <c:idx val="2"/>
          <c:order val="2"/>
          <c:tx>
            <c:strRef>
              <c:f>'Sheet2 (2)'!$I$7</c:f>
              <c:strCache>
                <c:ptCount val="1"/>
                <c:pt idx="0">
                  <c:v>Viral suppression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'Sheet2 (2)'!$F$8:$F$11</c:f>
              <c:strCache>
                <c:ptCount val="4"/>
                <c:pt idx="0">
                  <c:v>Overall</c:v>
                </c:pt>
                <c:pt idx="1">
                  <c:v>Females 15+</c:v>
                </c:pt>
                <c:pt idx="2">
                  <c:v>Males 15+</c:v>
                </c:pt>
                <c:pt idx="3">
                  <c:v>Children (0-14)</c:v>
                </c:pt>
              </c:strCache>
            </c:strRef>
          </c:cat>
          <c:val>
            <c:numRef>
              <c:f>'Sheet2 (2)'!$I$8:$I$11</c:f>
              <c:numCache>
                <c:formatCode>General</c:formatCode>
                <c:ptCount val="4"/>
                <c:pt idx="0">
                  <c:v>83</c:v>
                </c:pt>
                <c:pt idx="1">
                  <c:v>86</c:v>
                </c:pt>
                <c:pt idx="2">
                  <c:v>79</c:v>
                </c:pt>
                <c:pt idx="3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6A-4E82-BB7A-A745562F0B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56730528"/>
        <c:axId val="156724288"/>
      </c:barChart>
      <c:lineChart>
        <c:grouping val="standard"/>
        <c:varyColors val="0"/>
        <c:ser>
          <c:idx val="3"/>
          <c:order val="3"/>
          <c:tx>
            <c:strRef>
              <c:f>'Sheet2 (2)'!$J$7</c:f>
              <c:strCache>
                <c:ptCount val="1"/>
                <c:pt idx="0">
                  <c:v>Target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'Sheet2 (2)'!$F$8:$F$11</c:f>
              <c:strCache>
                <c:ptCount val="4"/>
                <c:pt idx="0">
                  <c:v>Overall</c:v>
                </c:pt>
                <c:pt idx="1">
                  <c:v>Females 15+</c:v>
                </c:pt>
                <c:pt idx="2">
                  <c:v>Males 15+</c:v>
                </c:pt>
                <c:pt idx="3">
                  <c:v>Children (0-14)</c:v>
                </c:pt>
              </c:strCache>
            </c:strRef>
          </c:cat>
          <c:val>
            <c:numRef>
              <c:f>'Sheet2 (2)'!$J$8:$J$11</c:f>
              <c:numCache>
                <c:formatCode>General</c:formatCode>
                <c:ptCount val="4"/>
                <c:pt idx="0">
                  <c:v>95</c:v>
                </c:pt>
                <c:pt idx="1">
                  <c:v>95</c:v>
                </c:pt>
                <c:pt idx="2">
                  <c:v>95</c:v>
                </c:pt>
                <c:pt idx="3">
                  <c:v>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06A-4E82-BB7A-A745562F0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6730528"/>
        <c:axId val="156724288"/>
      </c:lineChart>
      <c:catAx>
        <c:axId val="156730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56724288"/>
        <c:crosses val="autoZero"/>
        <c:auto val="1"/>
        <c:lblAlgn val="ctr"/>
        <c:lblOffset val="100"/>
        <c:noMultiLvlLbl val="0"/>
      </c:catAx>
      <c:valAx>
        <c:axId val="156724288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% Coverage</a:t>
                </a:r>
              </a:p>
            </c:rich>
          </c:tx>
          <c:layout>
            <c:manualLayout>
              <c:xMode val="edge"/>
              <c:yMode val="edge"/>
              <c:x val="2.9176904176904175E-2"/>
              <c:y val="0.400061632960442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General" sourceLinked="1"/>
        <c:majorTickMark val="none"/>
        <c:minorTickMark val="none"/>
        <c:tickLblPos val="nextTo"/>
        <c:crossAx val="156730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aiandra GD" panose="020E0502030308020204" pitchFamily="34" charset="0"/>
        </a:defRPr>
      </a:pPr>
      <a:endParaRPr lang="en-KE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r>
              <a:rPr lang="en-US"/>
              <a:t>AIDS related deaths have declined by 64% from 58,446 in 2013 to 21,007 in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endParaRPr lang="en-K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Sheet4!$D$2:$L$2</c:f>
              <c:numCache>
                <c:formatCode>General</c:formatCode>
                <c:ptCount val="9"/>
                <c:pt idx="0">
                  <c:v>2013</c:v>
                </c:pt>
                <c:pt idx="1">
                  <c:v>2015</c:v>
                </c:pt>
                <c:pt idx="2">
                  <c:v>2017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Sheet4!$D$3:$L$3</c:f>
              <c:numCache>
                <c:formatCode>_(* #,##0_);_(* \(#,##0\);_(* "-"??_);_(@_)</c:formatCode>
                <c:ptCount val="9"/>
                <c:pt idx="0">
                  <c:v>58446</c:v>
                </c:pt>
                <c:pt idx="1">
                  <c:v>35821</c:v>
                </c:pt>
                <c:pt idx="2">
                  <c:v>28214.000000000004</c:v>
                </c:pt>
                <c:pt idx="3">
                  <c:v>20997</c:v>
                </c:pt>
                <c:pt idx="4">
                  <c:v>19485.999999999985</c:v>
                </c:pt>
                <c:pt idx="5">
                  <c:v>22372.999527200016</c:v>
                </c:pt>
                <c:pt idx="6">
                  <c:v>18473.000000000015</c:v>
                </c:pt>
                <c:pt idx="7">
                  <c:v>20480</c:v>
                </c:pt>
                <c:pt idx="8" formatCode="#,##0">
                  <c:v>21007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07-4B7C-BCCF-A922D324FAE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47416448"/>
        <c:axId val="1047413568"/>
      </c:barChart>
      <c:catAx>
        <c:axId val="104741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047413568"/>
        <c:crosses val="autoZero"/>
        <c:auto val="1"/>
        <c:lblAlgn val="ctr"/>
        <c:lblOffset val="100"/>
        <c:noMultiLvlLbl val="0"/>
      </c:catAx>
      <c:valAx>
        <c:axId val="10474135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aiandra GD" panose="020E0502030308020204" pitchFamily="34" charset="0"/>
                    <a:ea typeface="+mn-ea"/>
                    <a:cs typeface="+mn-cs"/>
                  </a:defRPr>
                </a:pPr>
                <a:r>
                  <a:rPr lang="en-US"/>
                  <a:t>Number of deaths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aiandra GD" panose="020E0502030308020204" pitchFamily="34" charset="0"/>
                  <a:ea typeface="+mn-ea"/>
                  <a:cs typeface="+mn-cs"/>
                </a:defRPr>
              </a:pPr>
              <a:endParaRPr lang="en-KE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047416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aiandra GD" panose="020E0502030308020204" pitchFamily="34" charset="0"/>
        </a:defRPr>
      </a:pPr>
      <a:endParaRPr lang="en-K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r>
              <a:rPr lang="en-US"/>
              <a:t>% population distribution by age and gender, 2019 Census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title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'[Pop Pyramid.xlsx]Sheet1'!$I$2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2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cat>
            <c:strRef>
              <c:f>'[Pop Pyramid.xlsx]Sheet1'!$B$3:$B$23</c:f>
              <c:strCache>
                <c:ptCount val="21"/>
                <c:pt idx="0">
                  <c:v>0 - 4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85-89</c:v>
                </c:pt>
                <c:pt idx="18">
                  <c:v>90-94</c:v>
                </c:pt>
                <c:pt idx="19">
                  <c:v>95-99</c:v>
                </c:pt>
                <c:pt idx="20">
                  <c:v>100+</c:v>
                </c:pt>
              </c:strCache>
            </c:strRef>
          </c:cat>
          <c:val>
            <c:numRef>
              <c:f>'[Pop Pyramid.xlsx]Sheet1'!$I$3:$I$23</c:f>
              <c:numCache>
                <c:formatCode>0.0</c:formatCode>
                <c:ptCount val="21"/>
                <c:pt idx="0">
                  <c:v>6.2797261432371867</c:v>
                </c:pt>
                <c:pt idx="1">
                  <c:v>6.4873431760463003</c:v>
                </c:pt>
                <c:pt idx="2">
                  <c:v>6.5937850922867343</c:v>
                </c:pt>
                <c:pt idx="3">
                  <c:v>5.465365378182498</c:v>
                </c:pt>
                <c:pt idx="4">
                  <c:v>4.9089053908270222</c:v>
                </c:pt>
                <c:pt idx="5">
                  <c:v>4.2362709460412695</c:v>
                </c:pt>
                <c:pt idx="6">
                  <c:v>3.9356701944763151</c:v>
                </c:pt>
                <c:pt idx="7">
                  <c:v>2.7371126878570724</c:v>
                </c:pt>
                <c:pt idx="8">
                  <c:v>2.3170007878123102</c:v>
                </c:pt>
                <c:pt idx="9">
                  <c:v>1.8289166855367374</c:v>
                </c:pt>
                <c:pt idx="10">
                  <c:v>1.357352042351377</c:v>
                </c:pt>
                <c:pt idx="11">
                  <c:v>1.2007567371408616</c:v>
                </c:pt>
                <c:pt idx="12">
                  <c:v>0.94729436826682767</c:v>
                </c:pt>
                <c:pt idx="13">
                  <c:v>0.7291899914406621</c:v>
                </c:pt>
                <c:pt idx="14">
                  <c:v>0.58565130338048643</c:v>
                </c:pt>
                <c:pt idx="15">
                  <c:v>0.34443398092892891</c:v>
                </c:pt>
                <c:pt idx="16">
                  <c:v>0.25432229744319479</c:v>
                </c:pt>
                <c:pt idx="17">
                  <c:v>0.146448568597385</c:v>
                </c:pt>
                <c:pt idx="18">
                  <c:v>7.5415104760955629E-2</c:v>
                </c:pt>
                <c:pt idx="19">
                  <c:v>3.8341460604443579E-2</c:v>
                </c:pt>
                <c:pt idx="20">
                  <c:v>2.1369960823841006E-2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54-44FB-AB30-1ACA2AF116B8}"/>
            </c:ext>
          </c:extLst>
        </c:ser>
        <c:ser>
          <c:idx val="0"/>
          <c:order val="1"/>
          <c:tx>
            <c:strRef>
              <c:f>'[Pop Pyramid.xlsx]Sheet1'!$H$2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cat>
            <c:strRef>
              <c:f>'[Pop Pyramid.xlsx]Sheet1'!$B$3:$B$23</c:f>
              <c:strCache>
                <c:ptCount val="21"/>
                <c:pt idx="0">
                  <c:v>0 - 4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85-89</c:v>
                </c:pt>
                <c:pt idx="18">
                  <c:v>90-94</c:v>
                </c:pt>
                <c:pt idx="19">
                  <c:v>95-99</c:v>
                </c:pt>
                <c:pt idx="20">
                  <c:v>100+</c:v>
                </c:pt>
              </c:strCache>
            </c:strRef>
          </c:cat>
          <c:val>
            <c:numRef>
              <c:f>'[Pop Pyramid.xlsx]Sheet1'!$H$3:$H$23</c:f>
              <c:numCache>
                <c:formatCode>0.0</c:formatCode>
                <c:ptCount val="21"/>
                <c:pt idx="0">
                  <c:v>-6.3208828712110838</c:v>
                </c:pt>
                <c:pt idx="1">
                  <c:v>-6.5534357300110226</c:v>
                </c:pt>
                <c:pt idx="2">
                  <c:v>-6.7485680297060116</c:v>
                </c:pt>
                <c:pt idx="3">
                  <c:v>-5.6479099215362494</c:v>
                </c:pt>
                <c:pt idx="4">
                  <c:v>-4.4419620752578366</c:v>
                </c:pt>
                <c:pt idx="5">
                  <c:v>-3.8676664545229196</c:v>
                </c:pt>
                <c:pt idx="6">
                  <c:v>-3.5714957017237889</c:v>
                </c:pt>
                <c:pt idx="7">
                  <c:v>-2.8345999933981036</c:v>
                </c:pt>
                <c:pt idx="8">
                  <c:v>-2.4329334560360993</c:v>
                </c:pt>
                <c:pt idx="9">
                  <c:v>-1.9266058325023143</c:v>
                </c:pt>
                <c:pt idx="10">
                  <c:v>-1.3939273904910403</c:v>
                </c:pt>
                <c:pt idx="11">
                  <c:v>-1.1499978238971416</c:v>
                </c:pt>
                <c:pt idx="12">
                  <c:v>-0.88188092659510964</c:v>
                </c:pt>
                <c:pt idx="13">
                  <c:v>-0.65460748255596002</c:v>
                </c:pt>
                <c:pt idx="14">
                  <c:v>-0.4961388366238742</c:v>
                </c:pt>
                <c:pt idx="15">
                  <c:v>-0.25081950772138062</c:v>
                </c:pt>
                <c:pt idx="16">
                  <c:v>-0.17436786314478611</c:v>
                </c:pt>
                <c:pt idx="17">
                  <c:v>-9.2409732204787473E-2</c:v>
                </c:pt>
                <c:pt idx="18">
                  <c:v>-4.0427155324755493E-2</c:v>
                </c:pt>
                <c:pt idx="19">
                  <c:v>-2.0541569977265507E-2</c:v>
                </c:pt>
                <c:pt idx="20">
                  <c:v>-8.1493475160574307E-3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54-44FB-AB30-1ACA2AF116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852153488"/>
        <c:axId val="1852158384"/>
      </c:barChart>
      <c:catAx>
        <c:axId val="1852153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852158384"/>
        <c:crosses val="autoZero"/>
        <c:auto val="1"/>
        <c:lblAlgn val="ctr"/>
        <c:lblOffset val="100"/>
        <c:noMultiLvlLbl val="0"/>
      </c:catAx>
      <c:valAx>
        <c:axId val="1852158384"/>
        <c:scaling>
          <c:orientation val="minMax"/>
        </c:scaling>
        <c:delete val="0"/>
        <c:axPos val="b"/>
        <c:numFmt formatCode="#,##0;[Red]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  <a:ea typeface="+mn-ea"/>
                <a:cs typeface="+mn-cs"/>
              </a:defRPr>
            </a:pPr>
            <a:endParaRPr lang="en-KE"/>
          </a:p>
        </c:txPr>
        <c:crossAx val="185215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aiandra GD" panose="020E0502030308020204" pitchFamily="34" charset="0"/>
              <a:ea typeface="+mn-ea"/>
              <a:cs typeface="+mn-cs"/>
            </a:defRPr>
          </a:pPr>
          <a:endParaRPr lang="en-K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>
          <a:latin typeface="Maiandra GD" panose="020E0502030308020204" pitchFamily="34" charset="0"/>
        </a:defRPr>
      </a:pPr>
      <a:endParaRPr lang="en-K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0.54652</cdr:x>
      <cdr:y>0.10594</cdr:y>
    </cdr:from>
    <cdr:to>
      <cdr:x>0.72783</cdr:x>
      <cdr:y>0.17276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89ED10EA-CC8E-808F-183B-23505955CC33}"/>
            </a:ext>
          </a:extLst>
        </cdr:cNvPr>
        <cdr:cNvSpPr txBox="1"/>
      </cdr:nvSpPr>
      <cdr:spPr>
        <a:xfrm xmlns:a="http://schemas.openxmlformats.org/drawingml/2006/main">
          <a:off x="5422715" y="495732"/>
          <a:ext cx="1799017" cy="3126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rPr>
            <a:t>Female</a:t>
          </a:r>
        </a:p>
      </cdr:txBody>
    </cdr:sp>
  </cdr:relSizeAnchor>
  <cdr:relSizeAnchor xmlns:cdr="http://schemas.openxmlformats.org/drawingml/2006/chartDrawing">
    <cdr:from>
      <cdr:x>0.15446</cdr:x>
      <cdr:y>0.10058</cdr:y>
    </cdr:from>
    <cdr:to>
      <cdr:x>0.29365</cdr:x>
      <cdr:y>0.18439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1A09D872-FA87-75C4-443E-55472B689104}"/>
            </a:ext>
          </a:extLst>
        </cdr:cNvPr>
        <cdr:cNvSpPr txBox="1"/>
      </cdr:nvSpPr>
      <cdr:spPr>
        <a:xfrm xmlns:a="http://schemas.openxmlformats.org/drawingml/2006/main">
          <a:off x="1532621" y="470655"/>
          <a:ext cx="1381089" cy="3921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rPr>
            <a:t>Male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0.05185</cdr:x>
      <cdr:y>0.02878</cdr:y>
    </cdr:from>
    <cdr:to>
      <cdr:x>0.18398</cdr:x>
      <cdr:y>0.02878</cdr:y>
    </cdr:to>
    <cdr:cxnSp macro="">
      <cdr:nvCxnSpPr>
        <cdr:cNvPr id="5" name="Straight Arrow Connector 4">
          <a:extLst xmlns:a="http://schemas.openxmlformats.org/drawingml/2006/main">
            <a:ext uri="{FF2B5EF4-FFF2-40B4-BE49-F238E27FC236}">
              <a16:creationId xmlns:a16="http://schemas.microsoft.com/office/drawing/2014/main" id="{913BA009-9314-0906-B38C-6D9D2E79DB9B}"/>
            </a:ext>
          </a:extLst>
        </cdr:cNvPr>
        <cdr:cNvCxnSpPr/>
      </cdr:nvCxnSpPr>
      <cdr:spPr>
        <a:xfrm xmlns:a="http://schemas.openxmlformats.org/drawingml/2006/main">
          <a:off x="616513" y="160215"/>
          <a:ext cx="1570893" cy="0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rgbClr val="FFC000"/>
          </a:solidFill>
          <a:prstDash val="sysDot"/>
          <a:headEnd type="triangle"/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0.12884</cdr:x>
      <cdr:y>0.19439</cdr:y>
    </cdr:from>
    <cdr:to>
      <cdr:x>0.23979</cdr:x>
      <cdr:y>0.2755</cdr:y>
    </cdr:to>
    <cdr:sp macro="" textlink="">
      <cdr:nvSpPr>
        <cdr:cNvPr id="2" name="Right Brace 1">
          <a:extLst xmlns:a="http://schemas.openxmlformats.org/drawingml/2006/main">
            <a:ext uri="{FF2B5EF4-FFF2-40B4-BE49-F238E27FC236}">
              <a16:creationId xmlns:a16="http://schemas.microsoft.com/office/drawing/2014/main" id="{B20DD7EE-0185-AD72-BC1A-50DC2645A56E}"/>
            </a:ext>
          </a:extLst>
        </cdr:cNvPr>
        <cdr:cNvSpPr/>
      </cdr:nvSpPr>
      <cdr:spPr>
        <a:xfrm xmlns:a="http://schemas.openxmlformats.org/drawingml/2006/main" rot="16200000">
          <a:off x="891375" y="605796"/>
          <a:ext cx="318304" cy="632383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FFC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KE" kern="1200"/>
        </a:p>
      </cdr:txBody>
    </cdr:sp>
  </cdr:relSizeAnchor>
  <cdr:relSizeAnchor xmlns:cdr="http://schemas.openxmlformats.org/drawingml/2006/chartDrawing">
    <cdr:from>
      <cdr:x>0.15146</cdr:x>
      <cdr:y>0.12078</cdr:y>
    </cdr:from>
    <cdr:to>
      <cdr:x>0.24489</cdr:x>
      <cdr:y>0.18467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5C2645A6-3611-441A-AF2B-680788F1406B}"/>
            </a:ext>
          </a:extLst>
        </cdr:cNvPr>
        <cdr:cNvSpPr txBox="1"/>
      </cdr:nvSpPr>
      <cdr:spPr>
        <a:xfrm xmlns:a="http://schemas.openxmlformats.org/drawingml/2006/main">
          <a:off x="863263" y="473975"/>
          <a:ext cx="532532" cy="250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kern="1200">
              <a:solidFill>
                <a:srgbClr val="FF0000"/>
              </a:solidFill>
            </a:rPr>
            <a:t>41%</a:t>
          </a:r>
          <a:endParaRPr lang="en-KE" sz="1100" b="1" kern="120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0.11813</cdr:x>
      <cdr:y>0.06458</cdr:y>
    </cdr:from>
    <cdr:to>
      <cdr:x>0.34197</cdr:x>
      <cdr:y>0.17523</cdr:y>
    </cdr:to>
    <cdr:sp macro="" textlink="">
      <cdr:nvSpPr>
        <cdr:cNvPr id="4" name="Right Brace 3">
          <a:extLst xmlns:a="http://schemas.openxmlformats.org/drawingml/2006/main">
            <a:ext uri="{FF2B5EF4-FFF2-40B4-BE49-F238E27FC236}">
              <a16:creationId xmlns:a16="http://schemas.microsoft.com/office/drawing/2014/main" id="{0C8BB33C-FEB5-00C5-8D4E-27AFE21C32D9}"/>
            </a:ext>
          </a:extLst>
        </cdr:cNvPr>
        <cdr:cNvSpPr/>
      </cdr:nvSpPr>
      <cdr:spPr>
        <a:xfrm xmlns:a="http://schemas.openxmlformats.org/drawingml/2006/main" rot="16200000">
          <a:off x="1094137" y="-167386"/>
          <a:ext cx="434216" cy="1275859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FFC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KE" kern="1200"/>
        </a:p>
      </cdr:txBody>
    </cdr:sp>
  </cdr:relSizeAnchor>
  <cdr:relSizeAnchor xmlns:cdr="http://schemas.openxmlformats.org/drawingml/2006/chartDrawing">
    <cdr:from>
      <cdr:x>0.19039</cdr:x>
      <cdr:y>0.00079</cdr:y>
    </cdr:from>
    <cdr:to>
      <cdr:x>0.28382</cdr:x>
      <cdr:y>0.06468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017D3550-BA1E-C0DE-5CBB-653A42881245}"/>
            </a:ext>
          </a:extLst>
        </cdr:cNvPr>
        <cdr:cNvSpPr txBox="1"/>
      </cdr:nvSpPr>
      <cdr:spPr>
        <a:xfrm xmlns:a="http://schemas.openxmlformats.org/drawingml/2006/main">
          <a:off x="1085196" y="3100"/>
          <a:ext cx="532531" cy="2507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b="1" kern="1200">
              <a:solidFill>
                <a:srgbClr val="FF0000"/>
              </a:solidFill>
            </a:rPr>
            <a:t>74%</a:t>
          </a:r>
          <a:endParaRPr lang="en-KE" sz="1100" b="1" kern="1200">
            <a:solidFill>
              <a:srgbClr val="FF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0.80543</cdr:x>
      <cdr:y>0.90651</cdr:y>
    </cdr:from>
    <cdr:to>
      <cdr:x>1</cdr:x>
      <cdr:y>1</cdr:y>
    </cdr:to>
    <cdr:pic>
      <cdr:nvPicPr>
        <cdr:cNvPr id="2" name="Content Placeholder 6" descr="Text&#10;&#10;Description automatically generated with low confidence">
          <a:extLst xmlns:a="http://schemas.openxmlformats.org/drawingml/2006/main">
            <a:ext uri="{FF2B5EF4-FFF2-40B4-BE49-F238E27FC236}">
              <a16:creationId xmlns:a16="http://schemas.microsoft.com/office/drawing/2014/main" id="{B6637AD9-E409-9479-FA21-0135804F8D44}"/>
            </a:ext>
          </a:extLst>
        </cdr:cNvPr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l="2910" r="984" b="1"/>
        <a:stretch xmlns:a="http://schemas.openxmlformats.org/drawingml/2006/main"/>
      </cdr:blipFill>
      <cdr:spPr bwMode="auto">
        <a:xfrm xmlns:a="http://schemas.openxmlformats.org/drawingml/2006/main">
          <a:off x="9201648" y="5333394"/>
          <a:ext cx="2222843" cy="550043"/>
        </a:xfrm>
        <a:custGeom xmlns:a="http://schemas.openxmlformats.org/drawingml/2006/main">
          <a:avLst/>
          <a:gdLst/>
          <a:ahLst/>
          <a:cxnLst/>
          <a:rect l="l" t="t" r="r" b="b"/>
          <a:pathLst>
            <a:path w="12192000" h="3692092">
              <a:moveTo>
                <a:pt x="0" y="0"/>
              </a:moveTo>
              <a:lnTo>
                <a:pt x="12192000" y="0"/>
              </a:lnTo>
              <a:lnTo>
                <a:pt x="12192000" y="3504824"/>
              </a:lnTo>
              <a:lnTo>
                <a:pt x="12024691" y="3517794"/>
              </a:lnTo>
              <a:cubicBezTo>
                <a:pt x="8077523" y="3783195"/>
                <a:pt x="4094678" y="3026959"/>
                <a:pt x="160485" y="3663863"/>
              </a:cubicBezTo>
              <a:lnTo>
                <a:pt x="0" y="3692092"/>
              </a:lnTo>
              <a:close/>
            </a:path>
          </a:pathLst>
        </a:custGeom>
        <a:noFill xmlns:a="http://schemas.openxmlformats.org/drawingml/2006/main"/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DC74C7E-C4C8-4494-B6DE-4E73E60F611F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E18D185-040D-4E91-87E1-D25280E9EE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D3069-7CFA-48D5-B12D-9DB6BEDE5B0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13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8A8BD-1A98-4B1A-9DA7-A9E3ACEB6EB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31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C87D6-F3E7-4516-B838-DC67BDE342F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30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D5D96-B5AB-A022-36C4-D1EC5D4FC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A26CF6-44B6-C4F1-7D93-11C385FADA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F3A626-F2EC-9D72-1BA3-EFEE81438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79CEC-5D5D-3A22-6B9E-EE001C8F8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C87D6-F3E7-4516-B838-DC67BDE342F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92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6DAD0-EB67-79B8-C170-36AEC86AE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6788A6-484C-68A0-0996-14EF755F62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DACB93-E789-6A58-F366-B106B28B40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D4556-EE95-0259-A501-B997C3E997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8D185-040D-4E91-87E1-D25280E9EEFD}" type="slidenum">
              <a:rPr lang="en-KE" smtClean="0"/>
              <a:t>12</a:t>
            </a:fld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1676268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DE983-F48C-9EB2-17F5-FD5B30154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27D08C-0E86-8234-2FA2-2BCC18307B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C218BF-5023-812B-8221-6C3A5FD026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CCE8F-8455-12EA-2ECF-79875AA10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8D185-040D-4E91-87E1-D25280E9EE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96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D77CE47C-BE75-0B88-E406-5F3C7F4B8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:notes">
            <a:extLst>
              <a:ext uri="{FF2B5EF4-FFF2-40B4-BE49-F238E27FC236}">
                <a16:creationId xmlns:a16="http://schemas.microsoft.com/office/drawing/2014/main" id="{B55FECA9-8586-D3A9-CDAA-5F08603F97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5:notes">
            <a:extLst>
              <a:ext uri="{FF2B5EF4-FFF2-40B4-BE49-F238E27FC236}">
                <a16:creationId xmlns:a16="http://schemas.microsoft.com/office/drawing/2014/main" id="{DF676775-6095-CCA3-3DC9-FE847568E7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3791021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359F8DAC-49D4-8A34-17EC-8689A302D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:notes">
            <a:extLst>
              <a:ext uri="{FF2B5EF4-FFF2-40B4-BE49-F238E27FC236}">
                <a16:creationId xmlns:a16="http://schemas.microsoft.com/office/drawing/2014/main" id="{0FCE7541-F9A6-584A-C1A8-7CEF06D33C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5:notes">
            <a:extLst>
              <a:ext uri="{FF2B5EF4-FFF2-40B4-BE49-F238E27FC236}">
                <a16:creationId xmlns:a16="http://schemas.microsoft.com/office/drawing/2014/main" id="{7122354A-53CC-2FDC-D9B2-30D15086B4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1102956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8D185-040D-4E91-87E1-D25280E9EEF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15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8D185-040D-4E91-87E1-D25280E9EEF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47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D1FB4F-1BDB-46F0-A387-9C946E14EF3D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7C0BEB-A79C-4AD6-AD4A-9282AABE65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4.jpeg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5.jpeg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7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chart" Target="../charts/chart9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7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B42B013-20AF-4AD9-B83B-BB0EF11D0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0169" y="1831627"/>
            <a:ext cx="11133194" cy="39846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en-US" sz="4400" b="1" dirty="0">
                <a:solidFill>
                  <a:srgbClr val="0070C0"/>
                </a:solidFill>
                <a:latin typeface="Maiandra GD" panose="020E0502030308020204" pitchFamily="34" charset="0"/>
              </a:rPr>
              <a:t>Overview of the Triple Threat program in Kenya</a:t>
            </a:r>
            <a:endParaRPr lang="en-US" sz="4400" b="1" dirty="0">
              <a:solidFill>
                <a:srgbClr val="0070C0"/>
              </a:solidFill>
              <a:latin typeface="Maiandra GD" panose="020E0502030308020204" pitchFamily="34" charset="0"/>
              <a:ea typeface="+mj-ea"/>
              <a:cs typeface="+mj-cs"/>
            </a:endParaRPr>
          </a:p>
          <a:p>
            <a:pPr lvl="0"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endParaRPr lang="en-US" sz="4400" b="1" dirty="0">
              <a:solidFill>
                <a:srgbClr val="0070C0"/>
              </a:solidFill>
              <a:latin typeface="Maiandra GD" panose="020E0502030308020204" pitchFamily="34" charset="0"/>
              <a:ea typeface="+mj-ea"/>
              <a:cs typeface="+mj-cs"/>
            </a:endParaRPr>
          </a:p>
          <a:p>
            <a:pPr lvl="0"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endParaRPr lang="en-US" sz="4400" b="1" dirty="0">
              <a:solidFill>
                <a:srgbClr val="0070C0"/>
              </a:solidFill>
              <a:latin typeface="Maiandra GD" panose="020E0502030308020204" pitchFamily="34" charset="0"/>
              <a:ea typeface="+mj-ea"/>
              <a:cs typeface="+mj-cs"/>
            </a:endParaRPr>
          </a:p>
          <a:p>
            <a:pPr lvl="0"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en-US" sz="4400" b="1" dirty="0">
                <a:solidFill>
                  <a:srgbClr val="0070C0"/>
                </a:solidFill>
                <a:latin typeface="Maiandra GD" panose="020E0502030308020204" pitchFamily="34" charset="0"/>
                <a:ea typeface="+mj-ea"/>
                <a:cs typeface="+mj-cs"/>
              </a:rPr>
              <a:t>22</a:t>
            </a:r>
            <a:r>
              <a:rPr lang="en-US" sz="4400" b="1" baseline="30000" dirty="0">
                <a:solidFill>
                  <a:srgbClr val="0070C0"/>
                </a:solidFill>
                <a:latin typeface="Maiandra GD" panose="020E0502030308020204" pitchFamily="34" charset="0"/>
                <a:ea typeface="+mj-ea"/>
                <a:cs typeface="+mj-cs"/>
              </a:rPr>
              <a:t>nd</a:t>
            </a:r>
            <a:r>
              <a:rPr lang="en-US" sz="4400" b="1" dirty="0">
                <a:solidFill>
                  <a:srgbClr val="0070C0"/>
                </a:solidFill>
                <a:latin typeface="Maiandra GD" panose="020E0502030308020204" pitchFamily="34" charset="0"/>
                <a:ea typeface="+mj-ea"/>
                <a:cs typeface="+mj-cs"/>
              </a:rPr>
              <a:t> April 2026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altLang="en-US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9D2CE3BC-3947-EE48-5346-59FC7210D98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4458454" y="336062"/>
            <a:ext cx="4333497" cy="10723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F8707C-8BD6-8AE6-24F1-F22F5B4A42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3600"/>
            <a:ext cx="2844614" cy="3445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BBA003-FF8E-09B1-3F98-E0587026C2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8520" y="6492208"/>
            <a:ext cx="693480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1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A49CAB2-3983-E97C-284F-046B12119E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8707" y="-82079"/>
            <a:ext cx="11574585" cy="128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480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latin typeface="Maiandra GD" panose="020E0502030308020204" pitchFamily="34" charset="0"/>
              </a:rPr>
              <a:t>Although HIV MTCT rates have declined over time, the national target remains unmet, with an increase recorded in past year to 9.3%</a:t>
            </a:r>
            <a:endParaRPr lang="en-US" sz="2800" b="1" dirty="0">
              <a:solidFill>
                <a:srgbClr val="0070C0"/>
              </a:solidFill>
              <a:latin typeface="Maiandra GD" panose="020E050203030802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E14F7092-F3B7-617B-394B-8D16EF75BCF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986180" y="6454856"/>
            <a:ext cx="2155238" cy="53331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18AB536-DDFE-7F6C-A165-E0EFAAB66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1559" y="1082177"/>
            <a:ext cx="8004621" cy="31951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8F4D7C-43D4-8385-5DE6-9BACE4F917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1755" y="4212094"/>
            <a:ext cx="6399463" cy="23080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4C0CE-4338-010B-00F3-B140886A8507}"/>
              </a:ext>
            </a:extLst>
          </p:cNvPr>
          <p:cNvSpPr txBox="1"/>
          <p:nvPr/>
        </p:nvSpPr>
        <p:spPr>
          <a:xfrm>
            <a:off x="188818" y="4492729"/>
            <a:ext cx="46676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Maiandra GD" panose="020E0502030308020204" pitchFamily="34" charset="0"/>
              </a:rPr>
              <a:t>The rise in MTCT rate reflects persistent gaps in prevention, including missed ANC visits, poor ART adherence and retention</a:t>
            </a:r>
            <a:endParaRPr lang="en-KE" dirty="0">
              <a:latin typeface="Maiandra GD" panose="020E0502030308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D9F1EA-9BE8-BCF2-A2C6-43279F9785E9}"/>
              </a:ext>
            </a:extLst>
          </p:cNvPr>
          <p:cNvSpPr txBox="1"/>
          <p:nvPr/>
        </p:nvSpPr>
        <p:spPr>
          <a:xfrm>
            <a:off x="0" y="6427738"/>
            <a:ext cx="490155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Source: HIV Estimates 2025/ MoH, Kenya Health Information System</a:t>
            </a:r>
            <a:endParaRPr lang="en-KE" sz="1200" i="1" dirty="0"/>
          </a:p>
        </p:txBody>
      </p:sp>
    </p:spTree>
    <p:extLst>
      <p:ext uri="{BB962C8B-B14F-4D97-AF65-F5344CB8AC3E}">
        <p14:creationId xmlns:p14="http://schemas.microsoft.com/office/powerpoint/2010/main" val="73734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5B108-7762-92C5-89D5-97696783D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C7A04F8-4133-5544-D244-3B4B41D6295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2619" y="153264"/>
            <a:ext cx="11326762" cy="873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480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latin typeface="Maiandra GD" panose="020E0502030308020204" pitchFamily="34" charset="0"/>
              </a:rPr>
              <a:t>About 58.7% of mother-to-child infections were due to mothers not receiving ART during pregnancy/ breastfeeding</a:t>
            </a:r>
            <a:endParaRPr lang="en-US" sz="2800" b="1" dirty="0">
              <a:solidFill>
                <a:srgbClr val="0070C0"/>
              </a:solidFill>
              <a:latin typeface="Maiandra GD" panose="020E050203030802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F89D2995-21E5-F488-9A6F-6D268407A77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673318" y="6200886"/>
            <a:ext cx="2518682" cy="62324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8528104-35F7-1BF0-229C-393DAE18A4A8}"/>
              </a:ext>
            </a:extLst>
          </p:cNvPr>
          <p:cNvSpPr txBox="1"/>
          <p:nvPr/>
        </p:nvSpPr>
        <p:spPr>
          <a:xfrm>
            <a:off x="0" y="6547135"/>
            <a:ext cx="46676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Source: HIV Estimates 2025</a:t>
            </a:r>
            <a:endParaRPr lang="en-KE" sz="12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4049F1-26B6-C52E-B7C0-2B075FD5C2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249" y="1205914"/>
            <a:ext cx="9950191" cy="51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58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615D7-0638-6710-14B7-CDA87C65A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8074A8-663E-124A-AC4D-049DFF475D74}"/>
              </a:ext>
            </a:extLst>
          </p:cNvPr>
          <p:cNvSpPr txBox="1"/>
          <p:nvPr/>
        </p:nvSpPr>
        <p:spPr>
          <a:xfrm>
            <a:off x="731334" y="298270"/>
            <a:ext cx="10729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3000" b="1" dirty="0">
                <a:solidFill>
                  <a:srgbClr val="0070C0"/>
                </a:solidFill>
                <a:latin typeface="Maiandra GD" panose="020E0502030308020204" pitchFamily="34" charset="0"/>
              </a:rPr>
              <a:t>Suboptimal ANC cascade in 2025- increasing the </a:t>
            </a:r>
            <a:r>
              <a:rPr lang="fr-CH" sz="3000" b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risk</a:t>
            </a:r>
            <a:r>
              <a:rPr lang="fr-CH" sz="3000" b="1" dirty="0">
                <a:solidFill>
                  <a:srgbClr val="0070C0"/>
                </a:solidFill>
                <a:latin typeface="Maiandra GD" panose="020E0502030308020204" pitchFamily="34" charset="0"/>
              </a:rPr>
              <a:t> of transmission</a:t>
            </a:r>
            <a:endParaRPr lang="LID4096" sz="30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9E1AB80-0DDB-D037-8549-D60FB8CEFB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0623870"/>
              </p:ext>
            </p:extLst>
          </p:nvPr>
        </p:nvGraphicFramePr>
        <p:xfrm>
          <a:off x="264657" y="1086303"/>
          <a:ext cx="11437485" cy="5107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BCC3555-5469-6859-BACF-EE993548A726}"/>
              </a:ext>
            </a:extLst>
          </p:cNvPr>
          <p:cNvSpPr txBox="1"/>
          <p:nvPr/>
        </p:nvSpPr>
        <p:spPr>
          <a:xfrm>
            <a:off x="0" y="6547135"/>
            <a:ext cx="46676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Source: Kenya Health Information System</a:t>
            </a:r>
            <a:endParaRPr lang="en-KE" sz="1200" i="1" dirty="0"/>
          </a:p>
        </p:txBody>
      </p:sp>
      <p:pic>
        <p:nvPicPr>
          <p:cNvPr id="6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3F4D4FE0-44CB-A05B-CB49-37EC5E5F413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0144369" y="6293792"/>
            <a:ext cx="2047631" cy="506686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001272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3FD29-0129-64EB-6028-7BE51505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79" y="222018"/>
            <a:ext cx="8928841" cy="81876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Maiandra GD" panose="020E0502030308020204" pitchFamily="34" charset="0"/>
                <a:ea typeface="+mn-ea"/>
                <a:cs typeface="+mn-cs"/>
              </a:rPr>
              <a:t>HIV Care and Treatment: Progress and gaps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9DC0E02-FAC3-48E4-8F06-700CEDF340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6227273"/>
              </p:ext>
            </p:extLst>
          </p:nvPr>
        </p:nvGraphicFramePr>
        <p:xfrm>
          <a:off x="3265713" y="1082900"/>
          <a:ext cx="8608553" cy="453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A46678A-DEA5-A496-85B0-D922DFDD328D}"/>
              </a:ext>
            </a:extLst>
          </p:cNvPr>
          <p:cNvSpPr/>
          <p:nvPr/>
        </p:nvSpPr>
        <p:spPr>
          <a:xfrm>
            <a:off x="-164843" y="2578673"/>
            <a:ext cx="3430556" cy="32983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Maiandra GD" panose="020E0502030308020204" pitchFamily="34" charset="0"/>
              </a:rPr>
              <a:t>Viral suppression declined from 85% in 2019 to 83% in 2024, indicating challenges in adherence and treatment retention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Maiandra GD" panose="020E0502030308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Maiandra GD" panose="020E0502030308020204" pitchFamily="34" charset="0"/>
              </a:rPr>
              <a:t>Low coverage among children and male adults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Maiandra GD" panose="020E0502030308020204" pitchFamily="34" charset="0"/>
              </a:rPr>
              <a:t>Among adolescents, 78% were aware of HIV status while 72% were on treatment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Maiandra GD" panose="020E0502030308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Maiandra GD" panose="020E0502030308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Maiandra GD" panose="020E0502030308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E640D5-C418-97CE-B02C-600288182B11}"/>
              </a:ext>
            </a:extLst>
          </p:cNvPr>
          <p:cNvSpPr txBox="1"/>
          <p:nvPr/>
        </p:nvSpPr>
        <p:spPr>
          <a:xfrm>
            <a:off x="38422" y="1407238"/>
            <a:ext cx="3024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Maiandra GD" panose="020E0502030308020204" pitchFamily="34" charset="0"/>
              </a:rPr>
              <a:t>13 in every 100 people living with HIV were not on ART in 2024</a:t>
            </a:r>
            <a:endParaRPr lang="en-KE" sz="1600" dirty="0">
              <a:latin typeface="Maiandra GD" panose="020E0502030308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6B0EE6-32AE-15A0-B44E-7FB1F630181A}"/>
              </a:ext>
            </a:extLst>
          </p:cNvPr>
          <p:cNvSpPr txBox="1"/>
          <p:nvPr/>
        </p:nvSpPr>
        <p:spPr>
          <a:xfrm>
            <a:off x="0" y="6609962"/>
            <a:ext cx="20307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Source: HIV Estimates 2025</a:t>
            </a:r>
            <a:endParaRPr lang="en-KE" sz="1200" i="1" dirty="0"/>
          </a:p>
        </p:txBody>
      </p:sp>
      <p:pic>
        <p:nvPicPr>
          <p:cNvPr id="28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CF406B3A-FD10-5A65-16C2-E5193EC8BD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969157" y="6291499"/>
            <a:ext cx="222284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A7E369-AA5D-5FCF-ED92-E216602408B0}"/>
              </a:ext>
            </a:extLst>
          </p:cNvPr>
          <p:cNvSpPr txBox="1"/>
          <p:nvPr/>
        </p:nvSpPr>
        <p:spPr>
          <a:xfrm>
            <a:off x="3579861" y="6140763"/>
            <a:ext cx="6177280" cy="425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</a:rPr>
              <a:t>Approximately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</a:rPr>
              <a:t>3.1% (30,425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</a:rPr>
              <a:t>) of people Living With HIV on treatment experienced interruption in treatment, highest rates among 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aiandra GD" panose="020E0502030308020204" pitchFamily="34" charset="0"/>
              </a:rPr>
              <a:t>men (3.3%) </a:t>
            </a:r>
          </a:p>
        </p:txBody>
      </p:sp>
    </p:spTree>
    <p:extLst>
      <p:ext uri="{BB962C8B-B14F-4D97-AF65-F5344CB8AC3E}">
        <p14:creationId xmlns:p14="http://schemas.microsoft.com/office/powerpoint/2010/main" val="3185950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2500" y="938741"/>
            <a:ext cx="3175000" cy="0"/>
          </a:xfrm>
          <a:prstGeom prst="line">
            <a:avLst/>
          </a:prstGeom>
          <a:ln w="190500" cap="flat">
            <a:solidFill>
              <a:srgbClr val="3737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KE" sz="1200"/>
          </a:p>
        </p:txBody>
      </p:sp>
      <p:sp>
        <p:nvSpPr>
          <p:cNvPr id="3" name="TextBox 3"/>
          <p:cNvSpPr txBox="1"/>
          <p:nvPr/>
        </p:nvSpPr>
        <p:spPr>
          <a:xfrm>
            <a:off x="508000" y="160731"/>
            <a:ext cx="11023600" cy="5610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67"/>
              </a:lnSpc>
            </a:pPr>
            <a:r>
              <a:rPr lang="en-US" sz="3600" b="1" spc="310" dirty="0">
                <a:solidFill>
                  <a:srgbClr val="0070C0"/>
                </a:solidFill>
                <a:latin typeface="Maiandra GD" panose="020E0502030308020204" pitchFamily="34" charset="0"/>
                <a:ea typeface="Barlow Bold"/>
                <a:cs typeface="Barlow Bold"/>
                <a:sym typeface="Barlow Bold"/>
              </a:rPr>
              <a:t>AIDS related deaths- 2024</a:t>
            </a:r>
          </a:p>
        </p:txBody>
      </p:sp>
      <p:grpSp>
        <p:nvGrpSpPr>
          <p:cNvPr id="4" name="Group 4"/>
          <p:cNvGrpSpPr/>
          <p:nvPr/>
        </p:nvGrpSpPr>
        <p:grpSpPr>
          <a:xfrm rot="-10800000">
            <a:off x="11685865" y="-512422"/>
            <a:ext cx="1012271" cy="12700357"/>
            <a:chOff x="0" y="0"/>
            <a:chExt cx="399910" cy="501742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9910" cy="5017425"/>
            </a:xfrm>
            <a:custGeom>
              <a:avLst/>
              <a:gdLst/>
              <a:ahLst/>
              <a:cxnLst/>
              <a:rect l="l" t="t" r="r" b="b"/>
              <a:pathLst>
                <a:path w="399910" h="5017425">
                  <a:moveTo>
                    <a:pt x="0" y="0"/>
                  </a:moveTo>
                  <a:lnTo>
                    <a:pt x="399910" y="0"/>
                  </a:lnTo>
                  <a:lnTo>
                    <a:pt x="399910" y="5017425"/>
                  </a:lnTo>
                  <a:lnTo>
                    <a:pt x="0" y="5017425"/>
                  </a:lnTo>
                  <a:close/>
                </a:path>
              </a:pathLst>
            </a:custGeom>
            <a:solidFill>
              <a:srgbClr val="1F888D"/>
            </a:solidFill>
          </p:spPr>
          <p:txBody>
            <a:bodyPr/>
            <a:lstStyle/>
            <a:p>
              <a:endParaRPr lang="en-KE" sz="120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99910" cy="50650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4E8463C-ED6E-B950-2FDB-53F6A2B885E1}"/>
              </a:ext>
            </a:extLst>
          </p:cNvPr>
          <p:cNvSpPr txBox="1"/>
          <p:nvPr/>
        </p:nvSpPr>
        <p:spPr>
          <a:xfrm>
            <a:off x="356780" y="1556754"/>
            <a:ext cx="5346436" cy="165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733" dirty="0">
                <a:solidFill>
                  <a:srgbClr val="000000"/>
                </a:solidFill>
                <a:latin typeface="Maiandra GD" panose="020E0502030308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exists a disproportionate impact of AIDS-related mortality among men in Kenya. </a:t>
            </a:r>
          </a:p>
          <a:p>
            <a:pPr marL="285750" indent="-285750" algn="just">
              <a:lnSpc>
                <a:spcPct val="115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733" dirty="0">
                <a:solidFill>
                  <a:srgbClr val="000000"/>
                </a:solidFill>
                <a:latin typeface="Maiandra GD" panose="020E0502030308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Among men aged 15+, about 7 in every 10 (72%) of AIDS related deaths occurred among men aged 35 years and above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268096-F41F-EEFB-A8B9-22E16D5C4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577" y="1686135"/>
            <a:ext cx="4109023" cy="2756285"/>
          </a:xfrm>
          <a:prstGeom prst="rect">
            <a:avLst/>
          </a:prstGeom>
        </p:spPr>
      </p:pic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6D60582E-044A-8B3B-03C8-73C758C3D9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0703700"/>
              </p:ext>
            </p:extLst>
          </p:nvPr>
        </p:nvGraphicFramePr>
        <p:xfrm>
          <a:off x="245097" y="3563332"/>
          <a:ext cx="7607431" cy="313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20CD7D-3FBC-E0B5-B67E-A7B67267B9F0}"/>
              </a:ext>
            </a:extLst>
          </p:cNvPr>
          <p:cNvSpPr txBox="1"/>
          <p:nvPr/>
        </p:nvSpPr>
        <p:spPr>
          <a:xfrm>
            <a:off x="0" y="6547135"/>
            <a:ext cx="46676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Source: HIV Estimates, 2025</a:t>
            </a:r>
            <a:endParaRPr lang="en-KE" sz="1200" i="1" dirty="0"/>
          </a:p>
        </p:txBody>
      </p:sp>
      <p:pic>
        <p:nvPicPr>
          <p:cNvPr id="8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DD07BA35-8AB4-04D5-0A0C-6F8E981C46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0475293" y="6410612"/>
            <a:ext cx="222284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2C6E0-C6A6-A114-432E-F99C29697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1D777601-3813-0709-5267-3EBE675BEB87}"/>
              </a:ext>
            </a:extLst>
          </p:cNvPr>
          <p:cNvGrpSpPr/>
          <p:nvPr/>
        </p:nvGrpSpPr>
        <p:grpSpPr>
          <a:xfrm rot="5400000">
            <a:off x="5861215" y="518139"/>
            <a:ext cx="355600" cy="12078033"/>
            <a:chOff x="0" y="0"/>
            <a:chExt cx="399910" cy="501742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93B8AC0C-085E-37FD-D634-BF6D9D61EA49}"/>
                </a:ext>
              </a:extLst>
            </p:cNvPr>
            <p:cNvSpPr/>
            <p:nvPr/>
          </p:nvSpPr>
          <p:spPr>
            <a:xfrm>
              <a:off x="0" y="0"/>
              <a:ext cx="399910" cy="5017425"/>
            </a:xfrm>
            <a:custGeom>
              <a:avLst/>
              <a:gdLst/>
              <a:ahLst/>
              <a:cxnLst/>
              <a:rect l="l" t="t" r="r" b="b"/>
              <a:pathLst>
                <a:path w="399910" h="5017425">
                  <a:moveTo>
                    <a:pt x="0" y="0"/>
                  </a:moveTo>
                  <a:lnTo>
                    <a:pt x="399910" y="0"/>
                  </a:lnTo>
                  <a:lnTo>
                    <a:pt x="399910" y="5017425"/>
                  </a:lnTo>
                  <a:lnTo>
                    <a:pt x="0" y="5017425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691831DF-95B3-EE4A-9F91-89437BB4162B}"/>
                </a:ext>
              </a:extLst>
            </p:cNvPr>
            <p:cNvSpPr txBox="1"/>
            <p:nvPr/>
          </p:nvSpPr>
          <p:spPr>
            <a:xfrm>
              <a:off x="0" y="-47625"/>
              <a:ext cx="399910" cy="50650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</a:pPr>
              <a:endParaRPr sz="1200"/>
            </a:p>
          </p:txBody>
        </p:sp>
      </p:grpSp>
      <p:pic>
        <p:nvPicPr>
          <p:cNvPr id="12" name="Picture 11" descr="Logo&#10;&#10;Description automatically generated with low confidence">
            <a:extLst>
              <a:ext uri="{FF2B5EF4-FFF2-40B4-BE49-F238E27FC236}">
                <a16:creationId xmlns:a16="http://schemas.microsoft.com/office/drawing/2014/main" id="{3A5261AB-430E-6D4A-6703-005BD39673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27" y="-99228"/>
            <a:ext cx="1422400" cy="1422400"/>
          </a:xfrm>
          <a:prstGeom prst="rect">
            <a:avLst/>
          </a:prstGeom>
        </p:spPr>
      </p:pic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8478763C-636F-0EFC-D235-F206232AE1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84643" y="6023755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A0C9155-1CB2-2F2E-95FD-A875DF420F15}"/>
              </a:ext>
            </a:extLst>
          </p:cNvPr>
          <p:cNvSpPr txBox="1"/>
          <p:nvPr/>
        </p:nvSpPr>
        <p:spPr>
          <a:xfrm>
            <a:off x="874644" y="310101"/>
            <a:ext cx="110523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The Country is facing a multi-layered challenge of new HIV infections, mis-timed pregnancies, sexual and gender-based violence among adolescents</a:t>
            </a:r>
          </a:p>
          <a:p>
            <a:pPr algn="ctr"/>
            <a:endParaRPr lang="en-US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algn="ctr"/>
            <a:endParaRPr lang="en-US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A3F3E3-2979-8EA6-01B5-9F86088377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363" y="1836752"/>
            <a:ext cx="7951304" cy="443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079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F111C332-D862-F9C1-07CE-5CABE5455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">
            <a:extLst>
              <a:ext uri="{FF2B5EF4-FFF2-40B4-BE49-F238E27FC236}">
                <a16:creationId xmlns:a16="http://schemas.microsoft.com/office/drawing/2014/main" id="{219C1797-5A65-8A4F-5F64-F55A5F4C515B}"/>
              </a:ext>
            </a:extLst>
          </p:cNvPr>
          <p:cNvSpPr txBox="1"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82656" y="1436205"/>
            <a:ext cx="6669157" cy="528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594" lvl="0" indent="-12191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dirty="0">
              <a:latin typeface="Maiandra GD" panose="020E0502030308020204" pitchFamily="34" charset="0"/>
              <a:ea typeface="Tahoma"/>
              <a:cs typeface="Tahoma"/>
              <a:sym typeface="Tahoma"/>
            </a:endParaRPr>
          </a:p>
          <a:p>
            <a:pPr lvl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11.6 million adolescents (24.4%) of the total population in Kenya. Adolescence;</a:t>
            </a:r>
            <a:endParaRPr sz="2000" dirty="0">
              <a:latin typeface="Maiandra GD" panose="020E0502030308020204" pitchFamily="34" charset="0"/>
            </a:endParaRPr>
          </a:p>
          <a:p>
            <a:pPr marL="685783" lvl="1" indent="-228593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Marks the transition from childhood to adulthood</a:t>
            </a:r>
            <a:endParaRPr sz="2000" dirty="0">
              <a:latin typeface="Maiandra GD" panose="020E0502030308020204" pitchFamily="34" charset="0"/>
            </a:endParaRPr>
          </a:p>
          <a:p>
            <a:pPr marL="685783" lvl="1" indent="-228593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Important physical body and mental growth</a:t>
            </a:r>
            <a:endParaRPr sz="2000" dirty="0">
              <a:latin typeface="Maiandra GD" panose="020E0502030308020204" pitchFamily="34" charset="0"/>
            </a:endParaRPr>
          </a:p>
          <a:p>
            <a:pPr marL="685783" lvl="1" indent="-228593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Prepares the body for reproduction</a:t>
            </a:r>
            <a:endParaRPr sz="2000" dirty="0">
              <a:latin typeface="Maiandra GD" panose="020E0502030308020204" pitchFamily="34" charset="0"/>
            </a:endParaRPr>
          </a:p>
          <a:p>
            <a:pPr marL="685783" lvl="1" indent="-228593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Provides an opportunity for affirming important values and beliefs</a:t>
            </a:r>
            <a:endParaRPr sz="2000" dirty="0">
              <a:latin typeface="Maiandra GD" panose="020E0502030308020204" pitchFamily="34" charset="0"/>
            </a:endParaRPr>
          </a:p>
          <a:p>
            <a:pPr marL="685783" lvl="1" indent="-228593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Important stage for human capital development.</a:t>
            </a:r>
            <a:endParaRPr sz="2000" dirty="0">
              <a:latin typeface="Maiandra GD" panose="020E0502030308020204" pitchFamily="34" charset="0"/>
            </a:endParaRPr>
          </a:p>
          <a:p>
            <a:pPr lvl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sz="2000" dirty="0"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Without proper holistic investments and guidance, many adolescents make decisions which may impact on them negatively through to adulthood</a:t>
            </a:r>
            <a:endParaRPr sz="2000" dirty="0">
              <a:latin typeface="Maiandra GD" panose="020E0502030308020204" pitchFamily="34" charset="0"/>
            </a:endParaRPr>
          </a:p>
          <a:p>
            <a:pPr marL="228594" lvl="0" indent="-10413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dirty="0">
              <a:latin typeface="Maiandra GD" panose="020E0502030308020204" pitchFamily="34" charset="0"/>
            </a:endParaRPr>
          </a:p>
        </p:txBody>
      </p:sp>
      <p:graphicFrame>
        <p:nvGraphicFramePr>
          <p:cNvPr id="263" name="Google Shape;263;p5">
            <a:extLst>
              <a:ext uri="{FF2B5EF4-FFF2-40B4-BE49-F238E27FC236}">
                <a16:creationId xmlns:a16="http://schemas.microsoft.com/office/drawing/2014/main" id="{56D9A75D-3206-9346-5BC1-79925BB9AAC7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9458005"/>
              </p:ext>
            </p:extLst>
          </p:nvPr>
        </p:nvGraphicFramePr>
        <p:xfrm>
          <a:off x="6885830" y="2051437"/>
          <a:ext cx="5095638" cy="3821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4" name="Google Shape;264;p5">
            <a:extLst>
              <a:ext uri="{FF2B5EF4-FFF2-40B4-BE49-F238E27FC236}">
                <a16:creationId xmlns:a16="http://schemas.microsoft.com/office/drawing/2014/main" id="{9EC041F0-D598-B07A-0237-413835AD1F4B}"/>
              </a:ext>
            </a:extLst>
          </p:cNvPr>
          <p:cNvSpPr txBox="1"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82656" y="365125"/>
            <a:ext cx="11426688" cy="1215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Tahoma"/>
              <a:buNone/>
            </a:pPr>
            <a:b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  <a:ea typeface="Tahoma"/>
                <a:cs typeface="Tahoma"/>
                <a:sym typeface="Tahoma"/>
              </a:rPr>
            </a:br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Triple Threat campaign  draws attention to </a:t>
            </a:r>
            <a:r>
              <a:rPr lang="en-US" sz="2400" b="1" dirty="0" err="1">
                <a:solidFill>
                  <a:srgbClr val="0070C0"/>
                </a:solidFill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syndemic</a:t>
            </a:r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  <a:ea typeface="Tahoma"/>
                <a:cs typeface="Tahoma"/>
                <a:sym typeface="Tahoma"/>
              </a:rPr>
              <a:t>  interactions between HIV and other harmful social and structural conditions that drive to excess morbidity and mortality</a:t>
            </a:r>
            <a:br>
              <a:rPr lang="en-US" sz="2400" dirty="0">
                <a:solidFill>
                  <a:srgbClr val="0070C0"/>
                </a:solidFill>
                <a:latin typeface="Maiandra GD" panose="020E0502030308020204" pitchFamily="34" charset="0"/>
                <a:ea typeface="Tahoma"/>
                <a:cs typeface="Tahoma"/>
                <a:sym typeface="Tahoma"/>
              </a:rPr>
            </a:br>
            <a:endParaRPr sz="2400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33D1861B-7913-9517-8729-2775748DB8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435368" y="6492875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057594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DCD60D80-4CD2-EA1F-7805-66FA780D7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5">
            <a:extLst>
              <a:ext uri="{FF2B5EF4-FFF2-40B4-BE49-F238E27FC236}">
                <a16:creationId xmlns:a16="http://schemas.microsoft.com/office/drawing/2014/main" id="{4DFE89D5-3384-12E6-FDC1-5DFA2DA944BD}"/>
              </a:ext>
            </a:extLst>
          </p:cNvPr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86351" y="289711"/>
            <a:ext cx="11426688" cy="822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2600"/>
            </a:pPr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There is a strong co-occurrence of new HIV infections, adolescent pregnancy, and cases of sexual and gender-based violence.</a:t>
            </a:r>
            <a:b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  <a:ea typeface="Tahoma"/>
                <a:cs typeface="Tahoma"/>
                <a:sym typeface="Tahoma"/>
              </a:rPr>
            </a:br>
            <a:endParaRPr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861747A9-3D84-5ADD-2575-D8CE6BD48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58" y="1112363"/>
            <a:ext cx="8875286" cy="563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731C8107-56DA-2253-E543-474EF4133F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318055" y="6502400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85297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7DC643-66EF-DF68-8B4F-3A71FD91569E}"/>
              </a:ext>
            </a:extLst>
          </p:cNvPr>
          <p:cNvSpPr txBox="1"/>
          <p:nvPr/>
        </p:nvSpPr>
        <p:spPr>
          <a:xfrm>
            <a:off x="8956514" y="1828800"/>
            <a:ext cx="3032286" cy="3040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en-US" sz="3700" b="1" kern="1200" dirty="0">
                <a:solidFill>
                  <a:srgbClr val="0070C0"/>
                </a:solidFill>
                <a:latin typeface="Maiandra GD" panose="020E0502030308020204" pitchFamily="34" charset="0"/>
                <a:ea typeface="+mj-ea"/>
                <a:cs typeface="+mj-cs"/>
              </a:rPr>
              <a:t>National overview of triple threat in the country</a:t>
            </a:r>
            <a:endParaRPr lang="en-US" sz="3700" kern="1200" dirty="0">
              <a:solidFill>
                <a:srgbClr val="0070C0"/>
              </a:solidFill>
              <a:latin typeface="Maiandra GD" panose="020E0502030308020204" pitchFamily="34" charset="0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54428B-E759-A964-20ED-81E7957BB568}"/>
              </a:ext>
            </a:extLst>
          </p:cNvPr>
          <p:cNvSpPr txBox="1"/>
          <p:nvPr/>
        </p:nvSpPr>
        <p:spPr>
          <a:xfrm>
            <a:off x="-70339" y="6679364"/>
            <a:ext cx="4047481" cy="26517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600" i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Source: Kenya Health Information System and HIV Estimates 2025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49830B-40A7-03AB-AF1C-F5E890C69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21254"/>
            <a:ext cx="7717015" cy="574917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212BA037-4067-39D2-7EC8-3A52F76B9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1197" y="6502400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948078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65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33" y="1480444"/>
            <a:ext cx="8025923" cy="4474451"/>
          </a:xfrm>
          <a:prstGeom prst="rect">
            <a:avLst/>
          </a:prstGeom>
        </p:spPr>
      </p:pic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C81485BE-74EE-D70D-3C53-409EE0B56E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9644185" y="6138675"/>
            <a:ext cx="1929584" cy="36615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3C7731-D8F5-694C-82DA-076F8246D7AA}"/>
              </a:ext>
            </a:extLst>
          </p:cNvPr>
          <p:cNvSpPr txBox="1"/>
          <p:nvPr/>
        </p:nvSpPr>
        <p:spPr>
          <a:xfrm>
            <a:off x="1277815" y="465667"/>
            <a:ext cx="96363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Diverging Trends: Declining HIV Infections amid rising SGBV cases and persistent adolescent pregnancies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3708EC-E5D9-8D4A-5E86-54946FA0CD7F}"/>
              </a:ext>
            </a:extLst>
          </p:cNvPr>
          <p:cNvSpPr txBox="1"/>
          <p:nvPr/>
        </p:nvSpPr>
        <p:spPr>
          <a:xfrm>
            <a:off x="8990594" y="1762332"/>
            <a:ext cx="258317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Maiandra GD" panose="020E0502030308020204" pitchFamily="34" charset="0"/>
              </a:rPr>
              <a:t>Progress: 2020-2025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latin typeface="Maiandra GD" panose="020E0502030308020204" pitchFamily="34" charset="0"/>
              </a:rPr>
              <a:t>29% </a:t>
            </a:r>
            <a:r>
              <a:rPr lang="en-US" dirty="0">
                <a:latin typeface="Maiandra GD" panose="020E0502030308020204" pitchFamily="34" charset="0"/>
              </a:rPr>
              <a:t>reduction in adolescent pregnancies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Maiandra GD" panose="020E0502030308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latin typeface="Maiandra GD" panose="020E0502030308020204" pitchFamily="34" charset="0"/>
              </a:rPr>
              <a:t>47% </a:t>
            </a:r>
            <a:r>
              <a:rPr lang="en-US" dirty="0">
                <a:latin typeface="Maiandra GD" panose="020E0502030308020204" pitchFamily="34" charset="0"/>
              </a:rPr>
              <a:t>reduction in new HIV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Maiandra GD" panose="020E0502030308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aiandra GD" panose="020E0502030308020204" pitchFamily="34" charset="0"/>
              </a:rPr>
              <a:t>SGBV reporting has increased</a:t>
            </a:r>
            <a:endParaRPr lang="en-KE" dirty="0">
              <a:latin typeface="Maiandra GD" panose="020E0502030308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981200" y="886635"/>
            <a:ext cx="1371600" cy="0"/>
          </a:xfrm>
          <a:prstGeom prst="line">
            <a:avLst/>
          </a:prstGeom>
          <a:ln w="190500" cap="flat">
            <a:solidFill>
              <a:srgbClr val="3737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KE" sz="1200"/>
          </a:p>
        </p:txBody>
      </p:sp>
      <p:grpSp>
        <p:nvGrpSpPr>
          <p:cNvPr id="3" name="Group 3"/>
          <p:cNvGrpSpPr/>
          <p:nvPr/>
        </p:nvGrpSpPr>
        <p:grpSpPr>
          <a:xfrm rot="-10800000">
            <a:off x="-506136" y="-177979"/>
            <a:ext cx="1012271" cy="12700357"/>
            <a:chOff x="0" y="0"/>
            <a:chExt cx="399910" cy="50174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9910" cy="5017425"/>
            </a:xfrm>
            <a:custGeom>
              <a:avLst/>
              <a:gdLst/>
              <a:ahLst/>
              <a:cxnLst/>
              <a:rect l="l" t="t" r="r" b="b"/>
              <a:pathLst>
                <a:path w="399910" h="5017425">
                  <a:moveTo>
                    <a:pt x="0" y="0"/>
                  </a:moveTo>
                  <a:lnTo>
                    <a:pt x="399910" y="0"/>
                  </a:lnTo>
                  <a:lnTo>
                    <a:pt x="399910" y="5017425"/>
                  </a:lnTo>
                  <a:lnTo>
                    <a:pt x="0" y="5017425"/>
                  </a:lnTo>
                  <a:close/>
                </a:path>
              </a:pathLst>
            </a:custGeom>
            <a:solidFill>
              <a:srgbClr val="1F888D"/>
            </a:solidFill>
          </p:spPr>
          <p:txBody>
            <a:bodyPr/>
            <a:lstStyle/>
            <a:p>
              <a:endParaRPr lang="en-KE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99910" cy="50650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620428" y="4487534"/>
            <a:ext cx="6432281" cy="2020689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773"/>
              </a:lnSpc>
            </a:pPr>
            <a:endParaRPr sz="1200"/>
          </a:p>
        </p:txBody>
      </p:sp>
      <p:sp>
        <p:nvSpPr>
          <p:cNvPr id="12" name="TextBox 12"/>
          <p:cNvSpPr txBox="1"/>
          <p:nvPr/>
        </p:nvSpPr>
        <p:spPr>
          <a:xfrm>
            <a:off x="593028" y="44625"/>
            <a:ext cx="11374839" cy="548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7"/>
              </a:lnSpc>
            </a:pPr>
            <a:r>
              <a:rPr lang="en-US" sz="3200" b="1" spc="310" dirty="0">
                <a:solidFill>
                  <a:srgbClr val="0070C0"/>
                </a:solidFill>
                <a:latin typeface="Maiandra GD" panose="020E0502030308020204" pitchFamily="34" charset="0"/>
                <a:ea typeface="Barlow Semi-Bold"/>
                <a:cs typeface="Barlow Semi-Bold"/>
                <a:sym typeface="Barlow Semi-Bold"/>
              </a:rPr>
              <a:t>The Status of HIV Epidemic in Kenya- 2024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4F426D-3AA7-118B-4576-EFFD50C1CDA4}"/>
              </a:ext>
            </a:extLst>
          </p:cNvPr>
          <p:cNvSpPr txBox="1"/>
          <p:nvPr/>
        </p:nvSpPr>
        <p:spPr>
          <a:xfrm>
            <a:off x="923203" y="6444042"/>
            <a:ext cx="63489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200" b="0" i="1" u="none" strike="noStrike" baseline="0" dirty="0">
                <a:solidFill>
                  <a:srgbClr val="000000"/>
                </a:solidFill>
                <a:latin typeface="UZQCU J+ Apparat"/>
              </a:rPr>
              <a:t>Source: NSDCC, HIV Estimates 2025 </a:t>
            </a:r>
            <a:endParaRPr lang="en-US" sz="1200" b="0" i="0" u="none" strike="noStrike" baseline="0" dirty="0">
              <a:solidFill>
                <a:srgbClr val="000000"/>
              </a:solidFill>
              <a:latin typeface="UZQCU J+ Appara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81E3D9-9F84-9568-58D3-2C80E0DD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03" y="628018"/>
            <a:ext cx="10345594" cy="56967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E4C855-5C46-EE8B-0378-5CF06782281B}"/>
              </a:ext>
            </a:extLst>
          </p:cNvPr>
          <p:cNvSpPr txBox="1"/>
          <p:nvPr/>
        </p:nvSpPr>
        <p:spPr>
          <a:xfrm>
            <a:off x="10421421" y="886635"/>
            <a:ext cx="1264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aiandra GD" panose="020E0502030308020204" pitchFamily="34" charset="0"/>
              </a:rPr>
              <a:t>22%~(4,349) : Contribution of children to new HIV infections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B765BB-B12E-517E-351C-E323B05877BB}"/>
              </a:ext>
            </a:extLst>
          </p:cNvPr>
          <p:cNvSpPr txBox="1"/>
          <p:nvPr/>
        </p:nvSpPr>
        <p:spPr>
          <a:xfrm>
            <a:off x="10524184" y="4274716"/>
            <a:ext cx="1489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Maiandra GD" panose="020E0502030308020204" pitchFamily="34" charset="0"/>
              </a:rPr>
              <a:t>13%~2,685: Contribution of children to AIDS related deaths</a:t>
            </a:r>
          </a:p>
        </p:txBody>
      </p:sp>
      <p:pic>
        <p:nvPicPr>
          <p:cNvPr id="6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0BAEF0A6-0DBE-24E9-BE21-D3E6E0D14E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942210" y="6307957"/>
            <a:ext cx="222286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E2A55E-7068-7AFD-FEFD-DE37684D3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91D8B2-587A-13C0-9051-7EA7B5CC7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65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A6F095-4921-FBB3-6710-693943C5F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E356C3EE-D1D4-5807-1DA5-A262993B18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9644185" y="6138675"/>
            <a:ext cx="1929584" cy="36615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FD9728-44E9-6ED4-99AF-6961F93FADBF}"/>
              </a:ext>
            </a:extLst>
          </p:cNvPr>
          <p:cNvSpPr txBox="1"/>
          <p:nvPr/>
        </p:nvSpPr>
        <p:spPr>
          <a:xfrm>
            <a:off x="1277815" y="465667"/>
            <a:ext cx="97929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In 12 counties, adolescent pregnancies accounted for &gt;20% of all first ANC attendees in 2025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367EFD-5150-73C0-35BA-5986BD24FE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2723720"/>
              </p:ext>
            </p:extLst>
          </p:nvPr>
        </p:nvGraphicFramePr>
        <p:xfrm>
          <a:off x="477012" y="1331416"/>
          <a:ext cx="10975054" cy="4567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49462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547B4-394F-CE17-7A05-BA13C7114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43" y="1068380"/>
            <a:ext cx="5137609" cy="4314326"/>
          </a:xfrm>
        </p:spPr>
        <p:txBody>
          <a:bodyPr>
            <a:normAutofit/>
          </a:bodyPr>
          <a:lstStyle/>
          <a:p>
            <a:r>
              <a:rPr lang="en-US" sz="6000" b="1" dirty="0">
                <a:latin typeface="Maiandra GD" panose="020E0502030308020204" pitchFamily="34" charset="0"/>
              </a:rPr>
              <a:t>Commitments to End the Triple Threat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D87CFB-AA96-B26C-1747-2D171EA596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058" y="0"/>
            <a:ext cx="7045751" cy="64559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30E8FD-9F55-DEDC-19D7-942EA28B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38013"/>
            <a:ext cx="1742831" cy="2110812"/>
          </a:xfrm>
          <a:prstGeom prst="rect">
            <a:avLst/>
          </a:prstGeom>
        </p:spPr>
      </p:pic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DF1C8276-1CAE-10CC-2C37-0AA9645B1A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2416" y="6437539"/>
            <a:ext cx="1929584" cy="36615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399184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2192000" cy="6800850"/>
          </a:xfrm>
          <a:prstGeom prst="rect">
            <a:avLst/>
          </a:prstGeom>
        </p:spPr>
      </p:pic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92E43493-B14A-F365-1A0B-1E4D8F206E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1197" y="6502400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7E0A2C-7C0A-4AAC-B3B0-6C12B2EBAE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187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99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AD045C-57D3-715A-7E5B-FC7C004D4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161" y="879114"/>
            <a:ext cx="9777047" cy="36516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 kern="1200" dirty="0">
                <a:solidFill>
                  <a:schemeClr val="tx1"/>
                </a:solidFill>
                <a:latin typeface="Maiandra GD" panose="020E0502030308020204" pitchFamily="34" charset="0"/>
              </a:rPr>
              <a:t>So what? Targeted interventions using the program science approach……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29769"/>
            <a:ext cx="11000232" cy="0"/>
          </a:xfrm>
          <a:prstGeom prst="line">
            <a:avLst/>
          </a:prstGeom>
          <a:ln w="152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FD30299E-FC0E-2126-2D21-71C91F9FF6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2416" y="6437539"/>
            <a:ext cx="1929584" cy="36615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512555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8600" y="0"/>
            <a:ext cx="8157458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4537" y="1839884"/>
            <a:ext cx="8157460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63179" y="-33131"/>
            <a:ext cx="6857999" cy="6923403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6B7812-3678-B295-BD13-75E1F34B4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55" y="457200"/>
            <a:ext cx="11267489" cy="5943600"/>
          </a:xfrm>
          <a:prstGeom prst="rect">
            <a:avLst/>
          </a:prstGeom>
        </p:spPr>
      </p:pic>
      <p:pic>
        <p:nvPicPr>
          <p:cNvPr id="8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AE7ED65E-9489-5680-A3C8-9787779121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1197" y="6502400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6E9319-0935-6914-451B-307CB46BB20E}"/>
              </a:ext>
            </a:extLst>
          </p:cNvPr>
          <p:cNvSpPr txBox="1"/>
          <p:nvPr/>
        </p:nvSpPr>
        <p:spPr>
          <a:xfrm>
            <a:off x="539262" y="5548923"/>
            <a:ext cx="11267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aiandra GD" panose="020E0502030308020204" pitchFamily="34" charset="0"/>
              </a:rPr>
              <a:t>‘Where vulnerability overlaps, risk multiplies and so must our response’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BD129E8-36C0-02BD-2348-26CF1E3B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5729" y="1764407"/>
            <a:ext cx="5760846" cy="23103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8800" b="1" kern="1200" dirty="0">
                <a:solidFill>
                  <a:schemeClr val="tx2"/>
                </a:solidFill>
                <a:latin typeface="Maiandra GD" panose="020E0502030308020204" pitchFamily="34" charset="0"/>
              </a:rPr>
              <a:t>Resources</a:t>
            </a:r>
          </a:p>
        </p:txBody>
      </p: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05444DD5-4A0C-1B6A-66FB-B09E2B3824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1197" y="6502400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6729182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E90EB45-EEE9-4563-8179-65EF62AE0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qr code with black squares&#10;&#10;AI-generated content may be incorrect.">
            <a:extLst>
              <a:ext uri="{FF2B5EF4-FFF2-40B4-BE49-F238E27FC236}">
                <a16:creationId xmlns:a16="http://schemas.microsoft.com/office/drawing/2014/main" id="{42F9EC75-A1F1-4BFE-C439-C312FFA5D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433" y="810101"/>
            <a:ext cx="5372100" cy="523779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3D0EF74-AD1E-4FD9-914D-8EC9058EB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oster of a road with trees and a sunset&#10;&#10;AI-generated content may be incorrect.">
            <a:extLst>
              <a:ext uri="{FF2B5EF4-FFF2-40B4-BE49-F238E27FC236}">
                <a16:creationId xmlns:a16="http://schemas.microsoft.com/office/drawing/2014/main" id="{E7C5ACEE-F258-F00D-F07C-1D3CF7FB3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8221" y="643467"/>
            <a:ext cx="4122588" cy="5571066"/>
          </a:xfrm>
          <a:prstGeom prst="rect">
            <a:avLst/>
          </a:prstGeom>
        </p:spPr>
      </p:pic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17AE6F57-7998-DEDC-26E3-EE51FB4E28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9" t="24809" r="7848" b="29343"/>
          <a:stretch>
            <a:fillRect/>
          </a:stretch>
        </p:blipFill>
        <p:spPr bwMode="auto">
          <a:xfrm>
            <a:off x="10261197" y="6502400"/>
            <a:ext cx="1873945" cy="35560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3326041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goal and objective&#10;&#10;AI-generated content may be incorrect.">
            <a:extLst>
              <a:ext uri="{FF2B5EF4-FFF2-40B4-BE49-F238E27FC236}">
                <a16:creationId xmlns:a16="http://schemas.microsoft.com/office/drawing/2014/main" id="{163EFF19-94A8-181A-3B67-41AC3698E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34" y="1394721"/>
            <a:ext cx="7072510" cy="4068558"/>
          </a:xfrm>
          <a:prstGeom prst="rect">
            <a:avLst/>
          </a:prstGeom>
        </p:spPr>
      </p:pic>
      <p:pic>
        <p:nvPicPr>
          <p:cNvPr id="4" name="Content Placeholder 1" descr="A red and yellow cover with a map of kenya&#10;&#10;Description automatically generated">
            <a:extLst>
              <a:ext uri="{FF2B5EF4-FFF2-40B4-BE49-F238E27FC236}">
                <a16:creationId xmlns:a16="http://schemas.microsoft.com/office/drawing/2014/main" id="{ED01BA86-4217-0FCA-900E-D92A40FDD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2142" y="249166"/>
            <a:ext cx="2499308" cy="3435902"/>
          </a:xfrm>
          <a:prstGeom prst="rect">
            <a:avLst/>
          </a:prstGeom>
        </p:spPr>
      </p:pic>
      <p:pic>
        <p:nvPicPr>
          <p:cNvPr id="6" name="Picture 5" descr="A road leading to the sun&#10;&#10;AI-generated content may be incorrect.">
            <a:extLst>
              <a:ext uri="{FF2B5EF4-FFF2-40B4-BE49-F238E27FC236}">
                <a16:creationId xmlns:a16="http://schemas.microsoft.com/office/drawing/2014/main" id="{D6DBEB8B-81EC-8487-3330-D6EDA59D50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1450" y="3608362"/>
            <a:ext cx="2283309" cy="3249638"/>
          </a:xfrm>
          <a:prstGeom prst="rect">
            <a:avLst/>
          </a:prstGeom>
        </p:spPr>
      </p:pic>
      <p:pic>
        <p:nvPicPr>
          <p:cNvPr id="7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89ED57A7-0B3D-ABD3-EE6C-4E6B86E4CCB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-1" y="6139543"/>
            <a:ext cx="2903439" cy="71845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318256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people walking under a sign&#10;&#10;AI-generated content may be incorrect.">
            <a:extLst>
              <a:ext uri="{FF2B5EF4-FFF2-40B4-BE49-F238E27FC236}">
                <a16:creationId xmlns:a16="http://schemas.microsoft.com/office/drawing/2014/main" id="{D28B93A3-591F-3BB5-AFBE-AAAEDC540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090" y="643467"/>
            <a:ext cx="3913674" cy="557106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F453EF-BE3C-E379-AB98-9184D46B0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80" y="870521"/>
            <a:ext cx="5129784" cy="511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617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5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99B3190-2194-05B8-17EB-263F7E02438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92320" y="643467"/>
            <a:ext cx="4387214" cy="55710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3D815D-93B4-5DBC-C6EB-A7C3D92B3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80" y="777949"/>
            <a:ext cx="5129784" cy="530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574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C50F80-994D-3306-4C0F-1EED6E85B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564" y="301921"/>
            <a:ext cx="10914007" cy="109581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HIV and AIDS is now a disease affecting primarily women of childbearing age: preventing new HIV infections in women and their children must be prioritised if we are to end AIDS as a public health threat 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F217FF3-D19D-604F-B62B-66952201ED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496552"/>
              </p:ext>
            </p:extLst>
          </p:nvPr>
        </p:nvGraphicFramePr>
        <p:xfrm>
          <a:off x="838199" y="1466693"/>
          <a:ext cx="9922329" cy="4679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BBF1B99F-2D6A-F852-516A-AD85DFACEFF5}"/>
              </a:ext>
            </a:extLst>
          </p:cNvPr>
          <p:cNvSpPr txBox="1">
            <a:spLocks/>
          </p:cNvSpPr>
          <p:nvPr/>
        </p:nvSpPr>
        <p:spPr>
          <a:xfrm>
            <a:off x="2440041" y="6215227"/>
            <a:ext cx="6457469" cy="470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solidFill>
                  <a:srgbClr val="C00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Distribution of people living with HIV by age cohort</a:t>
            </a:r>
          </a:p>
        </p:txBody>
      </p:sp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3B30C8FB-2DBB-3C80-8D7F-2352395E1A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942210" y="6307957"/>
            <a:ext cx="222286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9366099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78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CCF0FEB-1137-CE85-13A5-A5892B7C88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73935" y="643467"/>
            <a:ext cx="4623984" cy="55710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A629802-277D-E584-6089-0273560E71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41180" y="1005177"/>
            <a:ext cx="5129784" cy="484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39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F2B565D-280F-68C1-8B2D-A2C7515261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801672"/>
              </p:ext>
            </p:extLst>
          </p:nvPr>
        </p:nvGraphicFramePr>
        <p:xfrm>
          <a:off x="180656" y="965200"/>
          <a:ext cx="11889423" cy="556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B610B09-802D-33CA-2B87-225B9BC86FDE}"/>
              </a:ext>
            </a:extLst>
          </p:cNvPr>
          <p:cNvSpPr txBox="1"/>
          <p:nvPr/>
        </p:nvSpPr>
        <p:spPr>
          <a:xfrm>
            <a:off x="904239" y="233680"/>
            <a:ext cx="11165840" cy="538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70C0"/>
                </a:solidFill>
                <a:latin typeface="Maiandra GD" panose="020E0502030308020204" pitchFamily="34" charset="0"/>
                <a:ea typeface="+mj-ea"/>
                <a:cs typeface="+mj-cs"/>
              </a:rPr>
              <a:t>Distribution of people living with HIV by county- 2024</a:t>
            </a:r>
          </a:p>
        </p:txBody>
      </p: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0BAEF0A6-0DBE-24E9-BE21-D3E6E0D14E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969137" y="6257858"/>
            <a:ext cx="222286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683733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94876" y="225836"/>
            <a:ext cx="11490988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  <a:sym typeface="Barlow Bold"/>
              </a:rPr>
              <a:t>Substantial progress has been made in reducing new HIV infections over time;  however, gains have been reversed in the last year!</a:t>
            </a:r>
          </a:p>
        </p:txBody>
      </p:sp>
      <p:grpSp>
        <p:nvGrpSpPr>
          <p:cNvPr id="4" name="Group 4"/>
          <p:cNvGrpSpPr/>
          <p:nvPr/>
        </p:nvGrpSpPr>
        <p:grpSpPr>
          <a:xfrm rot="-10800000">
            <a:off x="11685865" y="-512422"/>
            <a:ext cx="1012271" cy="12700357"/>
            <a:chOff x="0" y="0"/>
            <a:chExt cx="399910" cy="501742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9910" cy="5017425"/>
            </a:xfrm>
            <a:custGeom>
              <a:avLst/>
              <a:gdLst/>
              <a:ahLst/>
              <a:cxnLst/>
              <a:rect l="l" t="t" r="r" b="b"/>
              <a:pathLst>
                <a:path w="399910" h="5017425">
                  <a:moveTo>
                    <a:pt x="0" y="0"/>
                  </a:moveTo>
                  <a:lnTo>
                    <a:pt x="399910" y="0"/>
                  </a:lnTo>
                  <a:lnTo>
                    <a:pt x="399910" y="5017425"/>
                  </a:lnTo>
                  <a:lnTo>
                    <a:pt x="0" y="5017425"/>
                  </a:lnTo>
                  <a:close/>
                </a:path>
              </a:pathLst>
            </a:custGeom>
            <a:solidFill>
              <a:srgbClr val="1F888D"/>
            </a:solidFill>
          </p:spPr>
          <p:txBody>
            <a:bodyPr/>
            <a:lstStyle/>
            <a:p>
              <a:endParaRPr lang="en-KE" sz="120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99910" cy="50650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43489" y="5299150"/>
            <a:ext cx="5870250" cy="14414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66"/>
              </a:lnSpc>
              <a:spcBef>
                <a:spcPct val="0"/>
              </a:spcBef>
            </a:pPr>
            <a:r>
              <a:rPr lang="en-US" sz="1333" b="1" dirty="0">
                <a:solidFill>
                  <a:srgbClr val="373736"/>
                </a:solidFill>
                <a:latin typeface="Maiandra GD" panose="020E0502030308020204" pitchFamily="34" charset="0"/>
                <a:ea typeface="Helvetica World Bold"/>
                <a:cs typeface="Helvetica World Bold"/>
                <a:sym typeface="Helvetica World Bold"/>
              </a:rPr>
              <a:t>Overall, new HIV infections reduced by 80% between 2013-2024, lowest among children at 66% compared to 82% among adults</a:t>
            </a:r>
          </a:p>
          <a:p>
            <a:pPr>
              <a:lnSpc>
                <a:spcPts val="1866"/>
              </a:lnSpc>
              <a:spcBef>
                <a:spcPct val="0"/>
              </a:spcBef>
            </a:pPr>
            <a:endParaRPr lang="en-US" sz="1600" b="1" dirty="0">
              <a:solidFill>
                <a:srgbClr val="373736"/>
              </a:solidFill>
              <a:latin typeface="Maiandra GD" panose="020E0502030308020204" pitchFamily="34" charset="0"/>
              <a:ea typeface="Helvetica World Bold"/>
              <a:cs typeface="Helvetica World Bold"/>
              <a:sym typeface="Helvetica World Bold"/>
            </a:endParaRPr>
          </a:p>
          <a:p>
            <a:pPr>
              <a:lnSpc>
                <a:spcPts val="1866"/>
              </a:lnSpc>
              <a:spcBef>
                <a:spcPct val="0"/>
              </a:spcBef>
            </a:pPr>
            <a:r>
              <a:rPr lang="en-US" sz="1600" b="1" dirty="0">
                <a:solidFill>
                  <a:srgbClr val="FF0000"/>
                </a:solidFill>
                <a:latin typeface="Maiandra GD" panose="020E0502030308020204" pitchFamily="34" charset="0"/>
                <a:ea typeface="Helvetica World Bold"/>
                <a:cs typeface="Helvetica World Bold"/>
                <a:sym typeface="Helvetica World Bold"/>
              </a:rPr>
              <a:t>In the last one-year, new HIV infections increased by 19% from 16,752 to 19,991 in 2024</a:t>
            </a:r>
          </a:p>
          <a:p>
            <a:pPr>
              <a:lnSpc>
                <a:spcPts val="1866"/>
              </a:lnSpc>
              <a:spcBef>
                <a:spcPct val="0"/>
              </a:spcBef>
            </a:pPr>
            <a:endParaRPr lang="en-US" sz="1333" b="1" dirty="0">
              <a:solidFill>
                <a:srgbClr val="373736"/>
              </a:solidFill>
              <a:latin typeface="Maiandra GD" panose="020E0502030308020204" pitchFamily="34" charset="0"/>
              <a:ea typeface="Helvetica World Bold"/>
              <a:cs typeface="Helvetica World Bold"/>
              <a:sym typeface="Helvetica World Bold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727E796-7BA9-6953-61E0-F21E0003AB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547341"/>
              </p:ext>
            </p:extLst>
          </p:nvPr>
        </p:nvGraphicFramePr>
        <p:xfrm>
          <a:off x="6373220" y="1872343"/>
          <a:ext cx="5172459" cy="4613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76B22D8-C064-35F6-2D36-99774943E40A}"/>
              </a:ext>
            </a:extLst>
          </p:cNvPr>
          <p:cNvSpPr txBox="1"/>
          <p:nvPr/>
        </p:nvSpPr>
        <p:spPr>
          <a:xfrm>
            <a:off x="6422442" y="1184857"/>
            <a:ext cx="5123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200" b="1" dirty="0">
                <a:latin typeface="Maiandra GD" panose="020E050203030802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Adolescents and young adults aged 15-34 years contribute </a:t>
            </a:r>
            <a:r>
              <a:rPr lang="en-US" sz="1200" b="1" dirty="0">
                <a:solidFill>
                  <a:srgbClr val="FF0000"/>
                </a:solidFill>
                <a:latin typeface="Maiandra GD" panose="020E050203030802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74%(11,582) </a:t>
            </a:r>
            <a:r>
              <a:rPr lang="en-US" sz="1200" b="1" dirty="0">
                <a:latin typeface="Maiandra GD" panose="020E050203030802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of adult new HIV infections in 2024</a:t>
            </a:r>
            <a:endParaRPr lang="en-US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Maiandra GD" panose="020E050203030802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52BD8CA-DE02-07CF-A1FE-132FCE8B7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9" y="1089544"/>
            <a:ext cx="6221028" cy="41199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6396CD3-0BC1-3CC8-0714-2B58AFC5D938}"/>
              </a:ext>
            </a:extLst>
          </p:cNvPr>
          <p:cNvSpPr txBox="1"/>
          <p:nvPr/>
        </p:nvSpPr>
        <p:spPr>
          <a:xfrm>
            <a:off x="24268" y="6534606"/>
            <a:ext cx="63489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200" b="0" i="1" u="none" strike="noStrike" baseline="0" dirty="0">
                <a:solidFill>
                  <a:srgbClr val="000000"/>
                </a:solidFill>
                <a:latin typeface="UZQCU J+ Apparat"/>
              </a:rPr>
              <a:t>Source: NSDCC, HIV Estimates 2025 </a:t>
            </a:r>
            <a:endParaRPr lang="en-US" sz="1200" b="0" i="0" u="none" strike="noStrike" baseline="0" dirty="0">
              <a:solidFill>
                <a:srgbClr val="000000"/>
              </a:solidFill>
              <a:latin typeface="UZQCU J+ Apparat"/>
            </a:endParaRPr>
          </a:p>
        </p:txBody>
      </p:sp>
      <p:pic>
        <p:nvPicPr>
          <p:cNvPr id="2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55540653-94DB-1207-284F-6C678FDCE5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0434247" y="6361471"/>
            <a:ext cx="222286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55754-8680-101B-75C3-79E94EB7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8B612A0-F2EC-EDDB-0D12-A9F3516D03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096" b="11145"/>
          <a:stretch>
            <a:fillRect/>
          </a:stretch>
        </p:blipFill>
        <p:spPr>
          <a:xfrm>
            <a:off x="908406" y="726230"/>
            <a:ext cx="10079696" cy="37598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0124CF-0824-92EE-2ADD-898E21A1B5D0}"/>
              </a:ext>
            </a:extLst>
          </p:cNvPr>
          <p:cNvSpPr txBox="1"/>
          <p:nvPr/>
        </p:nvSpPr>
        <p:spPr>
          <a:xfrm>
            <a:off x="2331408" y="39048"/>
            <a:ext cx="72336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Maiandra GD" panose="020E0502030308020204" pitchFamily="34" charset="0"/>
              </a:rPr>
              <a:t>Estimated new HIV Infections- 2024 </a:t>
            </a:r>
            <a:endParaRPr lang="en-KE" sz="32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D55B0-9337-1D2F-F672-D1C2B194B9C6}"/>
              </a:ext>
            </a:extLst>
          </p:cNvPr>
          <p:cNvSpPr txBox="1"/>
          <p:nvPr/>
        </p:nvSpPr>
        <p:spPr>
          <a:xfrm>
            <a:off x="4910741" y="5051983"/>
            <a:ext cx="44245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Maiandra GD" panose="020E0502030308020204" pitchFamily="34" charset="0"/>
              </a:rPr>
              <a:t>8 </a:t>
            </a:r>
            <a:r>
              <a:rPr lang="en-US" dirty="0">
                <a:latin typeface="Maiandra GD" panose="020E0502030308020204" pitchFamily="34" charset="0"/>
              </a:rPr>
              <a:t>in</a:t>
            </a:r>
            <a:r>
              <a:rPr lang="en-US" b="1" dirty="0">
                <a:latin typeface="Maiandra GD" panose="020E0502030308020204" pitchFamily="34" charset="0"/>
              </a:rPr>
              <a:t> 10  </a:t>
            </a:r>
            <a:r>
              <a:rPr lang="en-US" dirty="0">
                <a:latin typeface="Maiandra GD" panose="020E0502030308020204" pitchFamily="34" charset="0"/>
              </a:rPr>
              <a:t>new HIV Infections among those aged 10-24 years are adolescent girls and young women (AGYW)</a:t>
            </a:r>
            <a:endParaRPr lang="en-KE" dirty="0">
              <a:latin typeface="Maiandra GD" panose="020E0502030308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5FCF88-9A96-0FB4-87D6-D2E647D88379}"/>
              </a:ext>
            </a:extLst>
          </p:cNvPr>
          <p:cNvSpPr txBox="1"/>
          <p:nvPr/>
        </p:nvSpPr>
        <p:spPr>
          <a:xfrm>
            <a:off x="501818" y="5025608"/>
            <a:ext cx="4230809" cy="1208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dirty="0">
                <a:latin typeface="Maiandra GD" panose="020E0502030308020204" pitchFamily="34" charset="0"/>
              </a:rPr>
              <a:t>32%  </a:t>
            </a:r>
            <a:r>
              <a:rPr lang="en-US" sz="2600" dirty="0">
                <a:latin typeface="Maiandra GD" panose="020E0502030308020204" pitchFamily="34" charset="0"/>
              </a:rPr>
              <a:t>|6,362|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900" dirty="0">
                <a:latin typeface="Maiandra GD" panose="020E0502030308020204" pitchFamily="34" charset="0"/>
              </a:rPr>
              <a:t>of all new HIV infections occurred among adolescents and young people aged 10-24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9BA47D-F944-56A1-8D1A-BF063D009E6A}"/>
              </a:ext>
            </a:extLst>
          </p:cNvPr>
          <p:cNvSpPr txBox="1"/>
          <p:nvPr/>
        </p:nvSpPr>
        <p:spPr>
          <a:xfrm>
            <a:off x="9335309" y="5023774"/>
            <a:ext cx="28271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latin typeface="Maiandra GD" panose="020E0502030308020204" pitchFamily="34" charset="0"/>
              </a:rPr>
              <a:t>41% </a:t>
            </a:r>
            <a:r>
              <a:rPr lang="en-US" dirty="0">
                <a:latin typeface="Maiandra GD" panose="020E0502030308020204" pitchFamily="34" charset="0"/>
              </a:rPr>
              <a:t>of adult new HIV Infections occur among AYP (15-24 years)</a:t>
            </a:r>
            <a:endParaRPr lang="en-KE" dirty="0">
              <a:latin typeface="Maiandra GD" panose="020E0502030308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87948A-1C40-4482-8052-19F30F80C23F}"/>
              </a:ext>
            </a:extLst>
          </p:cNvPr>
          <p:cNvSpPr txBox="1"/>
          <p:nvPr/>
        </p:nvSpPr>
        <p:spPr>
          <a:xfrm>
            <a:off x="106743" y="6539091"/>
            <a:ext cx="2134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Source: HIV Estimates 2025</a:t>
            </a:r>
            <a:endParaRPr lang="en-KE" sz="1000" dirty="0"/>
          </a:p>
        </p:txBody>
      </p:sp>
      <p:pic>
        <p:nvPicPr>
          <p:cNvPr id="1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6F7851FA-0417-7437-D147-C97083945C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862414" y="6387179"/>
            <a:ext cx="222284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997760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F560E-711D-014F-7626-72E041CEB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10F1BBB-B69C-2644-6F49-41351826A46E}"/>
              </a:ext>
            </a:extLst>
          </p:cNvPr>
          <p:cNvSpPr txBox="1"/>
          <p:nvPr/>
        </p:nvSpPr>
        <p:spPr>
          <a:xfrm>
            <a:off x="208032" y="72688"/>
            <a:ext cx="3794252" cy="14032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70C0"/>
                </a:solidFill>
                <a:latin typeface="Maiandra GD" panose="020E0502030308020204" pitchFamily="34" charset="0"/>
                <a:ea typeface="+mj-ea"/>
                <a:cs typeface="+mj-cs"/>
              </a:rPr>
              <a:t>Achievements over  the past year (2023-2024)</a:t>
            </a:r>
            <a:endParaRPr lang="en-US" sz="2800" b="1" kern="1200" dirty="0">
              <a:solidFill>
                <a:srgbClr val="0070C0"/>
              </a:solidFill>
              <a:latin typeface="Maiandra GD" panose="020E0502030308020204" pitchFamily="34" charset="0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E71135-3846-539E-521F-AAEAD4624A2A}"/>
              </a:ext>
            </a:extLst>
          </p:cNvPr>
          <p:cNvSpPr txBox="1"/>
          <p:nvPr/>
        </p:nvSpPr>
        <p:spPr>
          <a:xfrm>
            <a:off x="240332" y="1565120"/>
            <a:ext cx="3665055" cy="430510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Maiandra GD" panose="020E0502030308020204" pitchFamily="34" charset="0"/>
              </a:rPr>
              <a:t>New HIV infections increased by 19% from </a:t>
            </a:r>
            <a:r>
              <a:rPr lang="en-US" sz="2000" b="1" dirty="0">
                <a:latin typeface="Maiandra GD" panose="020E0502030308020204" pitchFamily="34" charset="0"/>
              </a:rPr>
              <a:t>16,752</a:t>
            </a:r>
            <a:r>
              <a:rPr lang="en-US" sz="2000" dirty="0">
                <a:latin typeface="Maiandra GD" panose="020E0502030308020204" pitchFamily="34" charset="0"/>
              </a:rPr>
              <a:t> to </a:t>
            </a:r>
            <a:r>
              <a:rPr lang="en-US" sz="2000" b="1" dirty="0">
                <a:latin typeface="Maiandra GD" panose="020E0502030308020204" pitchFamily="34" charset="0"/>
              </a:rPr>
              <a:t>19,991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Maiandra GD" panose="020E0502030308020204" pitchFamily="34" charset="0"/>
              </a:rPr>
              <a:t>Infections among adolescents (</a:t>
            </a:r>
            <a:r>
              <a:rPr lang="en-US" sz="2000" b="1" dirty="0">
                <a:latin typeface="Maiandra GD" panose="020E0502030308020204" pitchFamily="34" charset="0"/>
              </a:rPr>
              <a:t>10-19</a:t>
            </a:r>
            <a:r>
              <a:rPr lang="en-US" sz="2000" dirty="0">
                <a:latin typeface="Maiandra GD" panose="020E0502030308020204" pitchFamily="34" charset="0"/>
              </a:rPr>
              <a:t> years) increased by </a:t>
            </a:r>
            <a:r>
              <a:rPr lang="en-US" sz="2000" b="1" dirty="0">
                <a:latin typeface="Maiandra GD" panose="020E0502030308020204" pitchFamily="34" charset="0"/>
              </a:rPr>
              <a:t>34%, </a:t>
            </a:r>
            <a:r>
              <a:rPr lang="en-US" sz="2000" dirty="0">
                <a:latin typeface="Maiandra GD" panose="020E0502030308020204" pitchFamily="34" charset="0"/>
              </a:rPr>
              <a:t>the </a:t>
            </a:r>
            <a:r>
              <a:rPr lang="en-US" sz="2000" b="1" dirty="0">
                <a:latin typeface="Maiandra GD" panose="020E0502030308020204" pitchFamily="34" charset="0"/>
              </a:rPr>
              <a:t>highest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  <a:latin typeface="Maiandra GD" panose="020E0502030308020204" pitchFamily="34" charset="0"/>
              </a:rPr>
              <a:t>28 </a:t>
            </a:r>
            <a:r>
              <a:rPr lang="en-US" sz="2000" dirty="0">
                <a:solidFill>
                  <a:srgbClr val="FF0000"/>
                </a:solidFill>
                <a:latin typeface="Maiandra GD" panose="020E0502030308020204" pitchFamily="34" charset="0"/>
              </a:rPr>
              <a:t>counties increased new HIV cases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50"/>
                </a:solidFill>
                <a:latin typeface="Maiandra GD" panose="020E0502030308020204" pitchFamily="34" charset="0"/>
              </a:rPr>
              <a:t>12 counties reduced new infections by over 15%</a:t>
            </a:r>
          </a:p>
        </p:txBody>
      </p:sp>
      <p:pic>
        <p:nvPicPr>
          <p:cNvPr id="2" name="drawing" descr="A chart of a running person&#10;&#10;AI-generated content may be incorrect.">
            <a:extLst>
              <a:ext uri="{FF2B5EF4-FFF2-40B4-BE49-F238E27FC236}">
                <a16:creationId xmlns:a16="http://schemas.microsoft.com/office/drawing/2014/main" id="{48D56830-2153-3CE2-81B3-991122366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687" y="304800"/>
            <a:ext cx="8380248" cy="607568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470CF08-B9C2-7656-11A4-DCA0C803E99A}"/>
              </a:ext>
            </a:extLst>
          </p:cNvPr>
          <p:cNvSpPr txBox="1"/>
          <p:nvPr/>
        </p:nvSpPr>
        <p:spPr>
          <a:xfrm>
            <a:off x="106743" y="6539091"/>
            <a:ext cx="2134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Source: HIV Estimates 2025</a:t>
            </a:r>
            <a:endParaRPr lang="en-KE" sz="1000" dirty="0"/>
          </a:p>
        </p:txBody>
      </p:sp>
      <p:pic>
        <p:nvPicPr>
          <p:cNvPr id="17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A1D711BA-05D0-C26B-BD2B-4779FC376F5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700953" y="6307957"/>
            <a:ext cx="222284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519052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2CA53FF-B777-F4BC-835D-3AF8234F1BEA}"/>
              </a:ext>
            </a:extLst>
          </p:cNvPr>
          <p:cNvSpPr txBox="1"/>
          <p:nvPr/>
        </p:nvSpPr>
        <p:spPr>
          <a:xfrm>
            <a:off x="1137920" y="102386"/>
            <a:ext cx="10454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Maiandra GD" panose="020E0502030308020204" pitchFamily="34" charset="0"/>
              </a:rPr>
              <a:t>County variations in New HIV Infections- 2024 </a:t>
            </a:r>
            <a:endParaRPr lang="en-KE" sz="32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0367EC7B-E757-D7B5-75FB-19F86C98F8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765503"/>
              </p:ext>
            </p:extLst>
          </p:nvPr>
        </p:nvGraphicFramePr>
        <p:xfrm>
          <a:off x="341523" y="748717"/>
          <a:ext cx="11424491" cy="5883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5C258102-4FFB-B832-FE15-E5BD38BF86F9}"/>
              </a:ext>
            </a:extLst>
          </p:cNvPr>
          <p:cNvSpPr txBox="1"/>
          <p:nvPr/>
        </p:nvSpPr>
        <p:spPr>
          <a:xfrm>
            <a:off x="106743" y="6539091"/>
            <a:ext cx="2134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Source: HIV Estimates 2025</a:t>
            </a:r>
            <a:endParaRPr lang="en-KE" sz="1000" dirty="0"/>
          </a:p>
        </p:txBody>
      </p:sp>
    </p:spTree>
    <p:extLst>
      <p:ext uri="{BB962C8B-B14F-4D97-AF65-F5344CB8AC3E}">
        <p14:creationId xmlns:p14="http://schemas.microsoft.com/office/powerpoint/2010/main" val="1505433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555ADB5-32FA-CD30-B7A2-76D252DD2B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870914"/>
              </p:ext>
            </p:extLst>
          </p:nvPr>
        </p:nvGraphicFramePr>
        <p:xfrm>
          <a:off x="214567" y="947201"/>
          <a:ext cx="11576956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B101E7E-F5FD-8DA7-F6D5-32789213F1B2}"/>
              </a:ext>
            </a:extLst>
          </p:cNvPr>
          <p:cNvSpPr txBox="1"/>
          <p:nvPr/>
        </p:nvSpPr>
        <p:spPr>
          <a:xfrm>
            <a:off x="484414" y="130280"/>
            <a:ext cx="11576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High burden counties dominate adolescent HIV infections: A call for focused action </a:t>
            </a:r>
            <a:endParaRPr lang="en-KE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A2CBA4E1-B965-6E9F-4343-45970C8CAB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969137" y="6307957"/>
            <a:ext cx="2222863" cy="55004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719912-FA99-D224-AFF7-58A915482E87}"/>
              </a:ext>
            </a:extLst>
          </p:cNvPr>
          <p:cNvSpPr txBox="1"/>
          <p:nvPr/>
        </p:nvSpPr>
        <p:spPr>
          <a:xfrm>
            <a:off x="106743" y="6539091"/>
            <a:ext cx="2134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Source: HIV Estimates 2025</a:t>
            </a:r>
            <a:endParaRPr lang="en-KE" sz="1000" dirty="0"/>
          </a:p>
        </p:txBody>
      </p:sp>
    </p:spTree>
    <p:extLst>
      <p:ext uri="{BB962C8B-B14F-4D97-AF65-F5344CB8AC3E}">
        <p14:creationId xmlns:p14="http://schemas.microsoft.com/office/powerpoint/2010/main" val="13302533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32a5851-e51c-476e-a5dd-1eef4276eea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31B0C33A48BC43AC9594996FCB0BC7" ma:contentTypeVersion="18" ma:contentTypeDescription="Create a new document." ma:contentTypeScope="" ma:versionID="67d2e60e8c68f49b0cf14e8c1a01cfe7">
  <xsd:schema xmlns:xsd="http://www.w3.org/2001/XMLSchema" xmlns:xs="http://www.w3.org/2001/XMLSchema" xmlns:p="http://schemas.microsoft.com/office/2006/metadata/properties" xmlns:ns3="a32a5851-e51c-476e-a5dd-1eef4276eea8" xmlns:ns4="dbcf1d40-89f8-4436-91e4-d4752a62dfed" targetNamespace="http://schemas.microsoft.com/office/2006/metadata/properties" ma:root="true" ma:fieldsID="0eb9dc31171e819509cb3fca26da0db1" ns3:_="" ns4:_="">
    <xsd:import namespace="a32a5851-e51c-476e-a5dd-1eef4276eea8"/>
    <xsd:import namespace="dbcf1d40-89f8-4436-91e4-d4752a62df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2a5851-e51c-476e-a5dd-1eef4276ee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f1d40-89f8-4436-91e4-d4752a62d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F525B4-105B-45D2-9196-FFEED57F08B2}">
  <ds:schemaRefs/>
</ds:datastoreItem>
</file>

<file path=customXml/itemProps2.xml><?xml version="1.0" encoding="utf-8"?>
<ds:datastoreItem xmlns:ds="http://schemas.openxmlformats.org/officeDocument/2006/customXml" ds:itemID="{724984EE-8695-4DD7-82F6-367FEB87C538}">
  <ds:schemaRefs/>
</ds:datastoreItem>
</file>

<file path=customXml/itemProps3.xml><?xml version="1.0" encoding="utf-8"?>
<ds:datastoreItem xmlns:ds="http://schemas.openxmlformats.org/officeDocument/2006/customXml" ds:itemID="{5CFA83D0-4DF4-43CF-AE05-85C195E8C7E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4112</TotalTime>
  <Words>926</Words>
  <Application>Microsoft Office PowerPoint</Application>
  <PresentationFormat>Widescreen</PresentationFormat>
  <Paragraphs>106</Paragraphs>
  <Slides>30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Aptos</vt:lpstr>
      <vt:lpstr>Aptos Display</vt:lpstr>
      <vt:lpstr>Arial</vt:lpstr>
      <vt:lpstr>Calibri</vt:lpstr>
      <vt:lpstr>Maiandra GD</vt:lpstr>
      <vt:lpstr>Tahoma</vt:lpstr>
      <vt:lpstr>UZQCU J+ Apparat</vt:lpstr>
      <vt:lpstr>Wingdings</vt:lpstr>
      <vt:lpstr>Office Theme</vt:lpstr>
      <vt:lpstr>PowerPoint Presentation</vt:lpstr>
      <vt:lpstr>PowerPoint Presentation</vt:lpstr>
      <vt:lpstr>HIV and AIDS is now a disease affecting primarily women of childbearing age: preventing new HIV infections in women and their children must be prioritised if we are to end AIDS as a public health threat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HIV Care and Treatment: Progress and gaps</vt:lpstr>
      <vt:lpstr>PowerPoint Presentation</vt:lpstr>
      <vt:lpstr>PowerPoint Presentation</vt:lpstr>
      <vt:lpstr> Triple Threat campaign  draws attention to syndemic  interactions between HIV and other harmful social and structural conditions that drive to excess morbidity and mortality </vt:lpstr>
      <vt:lpstr>There is a strong co-occurrence of new HIV infections, adolescent pregnancy, and cases of sexual and gender-based violence. </vt:lpstr>
      <vt:lpstr>PowerPoint Presentation</vt:lpstr>
      <vt:lpstr>PowerPoint Presentation</vt:lpstr>
      <vt:lpstr>PowerPoint Presentation</vt:lpstr>
      <vt:lpstr>Commitments to End the Triple Threat</vt:lpstr>
      <vt:lpstr>PowerPoint Presentation</vt:lpstr>
      <vt:lpstr>So what? Targeted interventions using the program science approach……</vt:lpstr>
      <vt:lpstr>PowerPoint Presentation</vt:lpstr>
      <vt:lpstr>Resources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Race Against Time to Ending HIV as a Public Health Threat by 2030</dc:title>
  <dc:creator>Japheth Kioko</dc:creator>
  <cp:lastModifiedBy>Irene Gomba</cp:lastModifiedBy>
  <cp:revision>385</cp:revision>
  <cp:lastPrinted>2024-11-26T07:36:00Z</cp:lastPrinted>
  <dcterms:created xsi:type="dcterms:W3CDTF">2024-06-11T06:56:00Z</dcterms:created>
  <dcterms:modified xsi:type="dcterms:W3CDTF">2026-04-22T10:10:32Z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0x0101009631B0C33A48BC43AC9594996FCB0BC7</vt:lpwstr>
  </property>
  <property fmtid="{D5CDD505-2E9C-101B-9397-08002B2CF9AE}" pid="3" name="ICV">
    <vt:lpwstr>44DA2396017E4C329AFAACAA9F3E3CC6_12</vt:lpwstr>
  </property>
  <property fmtid="{D5CDD505-2E9C-101B-9397-08002B2CF9AE}" pid="4" name="KSOProductBuildVer">
    <vt:lpwstr>1033-12.2.0.21931</vt:lpwstr>
  </property>
</Properties>
</file>