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145707141" r:id="rId2"/>
    <p:sldId id="257" r:id="rId3"/>
    <p:sldId id="2145707142" r:id="rId4"/>
    <p:sldId id="259" r:id="rId5"/>
    <p:sldId id="256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147478507" r:id="rId1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22" d="100"/>
          <a:sy n="122" d="100"/>
        </p:scale>
        <p:origin x="2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62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8FCE3-21BA-4836-A45A-117199F503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586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82231"/>
            <a:ext cx="6858000" cy="1050241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31428" y="226481"/>
            <a:ext cx="5139712" cy="106849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 userDrawn="1">
            <p:custDataLst>
              <p:tags r:id="rId1"/>
            </p:custDataLst>
          </p:nvPr>
        </p:nvCxnSpPr>
        <p:spPr>
          <a:xfrm flipV="1">
            <a:off x="30185" y="1420899"/>
            <a:ext cx="9027891" cy="35412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00600"/>
            <a:ext cx="9144000" cy="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406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3899" y="1872235"/>
            <a:ext cx="7716203" cy="1049273"/>
          </a:xfrm>
        </p:spPr>
        <p:txBody>
          <a:bodyPr>
            <a:noAutofit/>
          </a:bodyPr>
          <a:lstStyle/>
          <a:p>
            <a:pPr>
              <a:lnSpc>
                <a:spcPct val="106000"/>
              </a:lnSpc>
              <a:spcAft>
                <a:spcPts val="600"/>
              </a:spcAft>
            </a:pPr>
            <a:r>
              <a:rPr lang="en-US" sz="3000" b="1" kern="100" dirty="0">
                <a:latin typeface="Cambria" panose="02040503050406030204" charset="0"/>
                <a:ea typeface="Aptos" panose="020B0004020202020204" pitchFamily="34" charset="0"/>
                <a:cs typeface="Cambria" panose="02040503050406030204" charset="0"/>
              </a:rPr>
              <a:t>Triple Threat Partner Mapping Tool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28016"/>
            <a:ext cx="8595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✅  KEY ACHIEVEMENTS ACROSS ALL PARTNERS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274320" y="566928"/>
            <a:ext cx="85953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FY 2025/2026 — Consolidated Results</a:t>
            </a:r>
            <a:endParaRPr lang="en-US" sz="950" dirty="0"/>
          </a:p>
        </p:txBody>
      </p:sp>
      <p:sp>
        <p:nvSpPr>
          <p:cNvPr id="5" name="Shape 3"/>
          <p:cNvSpPr/>
          <p:nvPr/>
        </p:nvSpPr>
        <p:spPr>
          <a:xfrm>
            <a:off x="0" y="4818888"/>
            <a:ext cx="9144000" cy="324612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182880" y="896112"/>
            <a:ext cx="2084832" cy="1664208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82880" y="10607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828,955</a:t>
            </a:r>
            <a:endParaRPr lang="en-US" sz="2600" dirty="0"/>
          </a:p>
        </p:txBody>
      </p:sp>
      <p:sp>
        <p:nvSpPr>
          <p:cNvPr id="10" name="Shape 8"/>
          <p:cNvSpPr/>
          <p:nvPr/>
        </p:nvSpPr>
        <p:spPr>
          <a:xfrm>
            <a:off x="365760" y="19019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74320" y="19659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Adolescents reached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(TIKO DIB — peer educator model)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2414016" y="896112"/>
            <a:ext cx="2084832" cy="1664208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2414016" y="10607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200,000+</a:t>
            </a:r>
            <a:endParaRPr lang="en-US" sz="2600" dirty="0"/>
          </a:p>
        </p:txBody>
      </p:sp>
      <p:sp>
        <p:nvSpPr>
          <p:cNvPr id="14" name="Shape 12"/>
          <p:cNvSpPr/>
          <p:nvPr/>
        </p:nvSpPr>
        <p:spPr>
          <a:xfrm>
            <a:off x="2596896" y="19019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2505456" y="19659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Dignity kits distributed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(Red Cross — emergency response)</a:t>
            </a:r>
            <a:endParaRPr lang="en-US" sz="800" dirty="0"/>
          </a:p>
        </p:txBody>
      </p:sp>
      <p:sp>
        <p:nvSpPr>
          <p:cNvPr id="16" name="Shape 14"/>
          <p:cNvSpPr/>
          <p:nvPr/>
        </p:nvSpPr>
        <p:spPr>
          <a:xfrm>
            <a:off x="4645152" y="896112"/>
            <a:ext cx="2084832" cy="1664208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645152" y="10607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38% → 14%</a:t>
            </a:r>
            <a:endParaRPr lang="en-US" sz="2200" dirty="0"/>
          </a:p>
        </p:txBody>
      </p:sp>
      <p:sp>
        <p:nvSpPr>
          <p:cNvPr id="18" name="Shape 16"/>
          <p:cNvSpPr/>
          <p:nvPr/>
        </p:nvSpPr>
        <p:spPr>
          <a:xfrm>
            <a:off x="4828032" y="19019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736592" y="19659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Reduction in FGM prevalence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(Anti-FGM Board — national)</a:t>
            </a:r>
            <a:endParaRPr lang="en-US" sz="800" dirty="0"/>
          </a:p>
        </p:txBody>
      </p:sp>
      <p:sp>
        <p:nvSpPr>
          <p:cNvPr id="20" name="Shape 18"/>
          <p:cNvSpPr/>
          <p:nvPr/>
        </p:nvSpPr>
        <p:spPr>
          <a:xfrm>
            <a:off x="6876288" y="896112"/>
            <a:ext cx="2084832" cy="1664208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6876288" y="10607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12,000</a:t>
            </a:r>
            <a:endParaRPr lang="en-US" sz="2600" dirty="0"/>
          </a:p>
        </p:txBody>
      </p:sp>
      <p:sp>
        <p:nvSpPr>
          <p:cNvPr id="22" name="Shape 20"/>
          <p:cNvSpPr/>
          <p:nvPr/>
        </p:nvSpPr>
        <p:spPr>
          <a:xfrm>
            <a:off x="7059168" y="19019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6967728" y="19659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 survivors supported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free services (Wangu Kanja)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182880" y="2724912"/>
            <a:ext cx="2084832" cy="1664208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182880" y="28895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</a:t>
            </a:r>
            <a:endParaRPr lang="en-US" sz="3400" dirty="0"/>
          </a:p>
        </p:txBody>
      </p:sp>
      <p:sp>
        <p:nvSpPr>
          <p:cNvPr id="26" name="Shape 24"/>
          <p:cNvSpPr/>
          <p:nvPr/>
        </p:nvSpPr>
        <p:spPr>
          <a:xfrm>
            <a:off x="365760" y="37307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274320" y="37947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Religious leaders trained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 HIV &amp; GBV (INERELA+/MANERELA+)</a:t>
            </a:r>
            <a:endParaRPr lang="en-US" sz="800" dirty="0"/>
          </a:p>
        </p:txBody>
      </p:sp>
      <p:sp>
        <p:nvSpPr>
          <p:cNvPr id="28" name="Shape 26"/>
          <p:cNvSpPr/>
          <p:nvPr/>
        </p:nvSpPr>
        <p:spPr>
          <a:xfrm>
            <a:off x="2414016" y="2724912"/>
            <a:ext cx="2084832" cy="1664208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2414016" y="28895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3400" dirty="0"/>
          </a:p>
        </p:txBody>
      </p:sp>
      <p:sp>
        <p:nvSpPr>
          <p:cNvPr id="30" name="Shape 28"/>
          <p:cNvSpPr/>
          <p:nvPr/>
        </p:nvSpPr>
        <p:spPr>
          <a:xfrm>
            <a:off x="2596896" y="37307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2505456" y="37947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Counties with FGM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legislation enacted</a:t>
            </a:r>
            <a:endParaRPr lang="en-US" sz="800" dirty="0"/>
          </a:p>
        </p:txBody>
      </p:sp>
      <p:sp>
        <p:nvSpPr>
          <p:cNvPr id="32" name="Shape 30"/>
          <p:cNvSpPr/>
          <p:nvPr/>
        </p:nvSpPr>
        <p:spPr>
          <a:xfrm>
            <a:off x="4645152" y="2724912"/>
            <a:ext cx="2084832" cy="1664208"/>
          </a:xfrm>
          <a:prstGeom prst="rect">
            <a:avLst/>
          </a:prstGeom>
          <a:solidFill>
            <a:srgbClr val="132E50"/>
          </a:solidFill>
          <a:ln w="12700">
            <a:solidFill>
              <a:srgbClr val="132E5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4645152" y="28895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47,730</a:t>
            </a:r>
            <a:endParaRPr lang="en-US" sz="2600" dirty="0"/>
          </a:p>
        </p:txBody>
      </p:sp>
      <p:sp>
        <p:nvSpPr>
          <p:cNvPr id="34" name="Shape 32"/>
          <p:cNvSpPr/>
          <p:nvPr/>
        </p:nvSpPr>
        <p:spPr>
          <a:xfrm>
            <a:off x="4828032" y="37307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4736592" y="37947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GBV screenings conducted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(CHAK CHAP Stawisha)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6876288" y="2724912"/>
            <a:ext cx="2084832" cy="1664208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6876288" y="2889504"/>
            <a:ext cx="20848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40,645</a:t>
            </a:r>
            <a:endParaRPr lang="en-US" sz="2600" dirty="0"/>
          </a:p>
        </p:txBody>
      </p:sp>
      <p:sp>
        <p:nvSpPr>
          <p:cNvPr id="38" name="Shape 36"/>
          <p:cNvSpPr/>
          <p:nvPr/>
        </p:nvSpPr>
        <p:spPr>
          <a:xfrm>
            <a:off x="7059168" y="3730752"/>
            <a:ext cx="1719072" cy="27432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7"/>
          <p:cNvSpPr/>
          <p:nvPr/>
        </p:nvSpPr>
        <p:spPr>
          <a:xfrm>
            <a:off x="6967728" y="3794760"/>
            <a:ext cx="190195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PLHIV on ART with 96%</a:t>
            </a:r>
            <a:endParaRPr lang="en-US" sz="8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D8EA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viral suppression (CHAK)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CHALLENGES ACROSS ALL PARTNERS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Barriers Identified — Frequency of Mention Across 32 Partners</a:t>
            </a:r>
            <a:endParaRPr lang="en-US" sz="1000" dirty="0"/>
          </a:p>
        </p:txBody>
      </p:sp>
      <p:sp>
        <p:nvSpPr>
          <p:cNvPr id="7" name="Text 4"/>
          <p:cNvSpPr/>
          <p:nvPr/>
        </p:nvSpPr>
        <p:spPr>
          <a:xfrm>
            <a:off x="182880" y="4828032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NACC | Triple Threat Technical Working Group — Partner Mapping FY 2025/2026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228600" y="1005840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Cultural Norms &amp;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Harmful Practices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2578608" y="1069848"/>
            <a:ext cx="6858000" cy="43891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Shape 8"/>
          <p:cNvSpPr/>
          <p:nvPr/>
        </p:nvSpPr>
        <p:spPr>
          <a:xfrm>
            <a:off x="2578608" y="1069848"/>
            <a:ext cx="6858000" cy="43891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2" name="Text 9"/>
          <p:cNvSpPr/>
          <p:nvPr/>
        </p:nvSpPr>
        <p:spPr>
          <a:xfrm>
            <a:off x="2633472" y="1088136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partners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9546336" y="1106424"/>
            <a:ext cx="594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69%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228600" y="1728216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 &amp;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Constraints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2578608" y="1792224"/>
            <a:ext cx="6858000" cy="43891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Shape 13"/>
          <p:cNvSpPr/>
          <p:nvPr/>
        </p:nvSpPr>
        <p:spPr>
          <a:xfrm>
            <a:off x="2578608" y="1792224"/>
            <a:ext cx="5864087" cy="43891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7" name="Text 14"/>
          <p:cNvSpPr/>
          <p:nvPr/>
        </p:nvSpPr>
        <p:spPr>
          <a:xfrm>
            <a:off x="2633472" y="181051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 partners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8552423" y="1828800"/>
            <a:ext cx="594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59%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228600" y="2450592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 Law Enforcement &amp;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 Convictions</a:t>
            </a:r>
            <a:endParaRPr lang="en-US" sz="1050" dirty="0"/>
          </a:p>
        </p:txBody>
      </p:sp>
      <p:sp>
        <p:nvSpPr>
          <p:cNvPr id="20" name="Shape 17"/>
          <p:cNvSpPr/>
          <p:nvPr/>
        </p:nvSpPr>
        <p:spPr>
          <a:xfrm>
            <a:off x="2578608" y="2514600"/>
            <a:ext cx="6858000" cy="43891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Shape 18"/>
          <p:cNvSpPr/>
          <p:nvPr/>
        </p:nvSpPr>
        <p:spPr>
          <a:xfrm>
            <a:off x="2578608" y="2514600"/>
            <a:ext cx="4671391" cy="438912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2" name="Text 19"/>
          <p:cNvSpPr/>
          <p:nvPr/>
        </p:nvSpPr>
        <p:spPr>
          <a:xfrm>
            <a:off x="2633472" y="253288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partners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7359727" y="2551176"/>
            <a:ext cx="594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47%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228600" y="3172968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Burnout &amp;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Sustainability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2578608" y="3236976"/>
            <a:ext cx="6858000" cy="43891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Shape 23"/>
          <p:cNvSpPr/>
          <p:nvPr/>
        </p:nvSpPr>
        <p:spPr>
          <a:xfrm>
            <a:off x="2578608" y="3236976"/>
            <a:ext cx="2782957" cy="43891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7" name="Text 24"/>
          <p:cNvSpPr/>
          <p:nvPr/>
        </p:nvSpPr>
        <p:spPr>
          <a:xfrm>
            <a:off x="2633472" y="3255264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partners</a:t>
            </a:r>
            <a:endParaRPr lang="en-US" sz="1100" dirty="0"/>
          </a:p>
        </p:txBody>
      </p:sp>
      <p:sp>
        <p:nvSpPr>
          <p:cNvPr id="28" name="Text 25"/>
          <p:cNvSpPr/>
          <p:nvPr/>
        </p:nvSpPr>
        <p:spPr>
          <a:xfrm>
            <a:off x="5471293" y="3273552"/>
            <a:ext cx="594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28%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228600" y="3895344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&amp; Coordination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Gaps</a:t>
            </a:r>
            <a:endParaRPr lang="en-US" sz="1050" dirty="0"/>
          </a:p>
        </p:txBody>
      </p:sp>
      <p:sp>
        <p:nvSpPr>
          <p:cNvPr id="30" name="Shape 27"/>
          <p:cNvSpPr/>
          <p:nvPr/>
        </p:nvSpPr>
        <p:spPr>
          <a:xfrm>
            <a:off x="2578608" y="3959352"/>
            <a:ext cx="6858000" cy="43891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1" name="Shape 28"/>
          <p:cNvSpPr/>
          <p:nvPr/>
        </p:nvSpPr>
        <p:spPr>
          <a:xfrm>
            <a:off x="2578608" y="3959352"/>
            <a:ext cx="2484783" cy="438912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2" name="Text 29"/>
          <p:cNvSpPr/>
          <p:nvPr/>
        </p:nvSpPr>
        <p:spPr>
          <a:xfrm>
            <a:off x="2633472" y="3977640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partners</a:t>
            </a:r>
            <a:endParaRPr lang="en-US" sz="1100" dirty="0"/>
          </a:p>
        </p:txBody>
      </p:sp>
      <p:sp>
        <p:nvSpPr>
          <p:cNvPr id="33" name="Text 30"/>
          <p:cNvSpPr/>
          <p:nvPr/>
        </p:nvSpPr>
        <p:spPr>
          <a:xfrm>
            <a:off x="5173119" y="3995928"/>
            <a:ext cx="594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25%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2578608" y="1545336"/>
            <a:ext cx="68580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Deeply ingrained practices (FGM, child marriage) undermine all three threats; male resistance to gender programs; community backlash</a:t>
            </a:r>
            <a:endParaRPr lang="en-US" sz="900" dirty="0"/>
          </a:p>
        </p:txBody>
      </p:sp>
      <p:sp>
        <p:nvSpPr>
          <p:cNvPr id="35" name="Text 32"/>
          <p:cNvSpPr/>
          <p:nvPr/>
        </p:nvSpPr>
        <p:spPr>
          <a:xfrm>
            <a:off x="2578608" y="2267712"/>
            <a:ext cx="68580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Donor funding cuts; sustainability gaps; inadequate domestic government financing; staff burnout from underfunding</a:t>
            </a:r>
            <a:endParaRPr lang="en-US" sz="900" dirty="0"/>
          </a:p>
        </p:txBody>
      </p:sp>
      <p:sp>
        <p:nvSpPr>
          <p:cNvPr id="36" name="Text 33"/>
          <p:cNvSpPr/>
          <p:nvPr/>
        </p:nvSpPr>
        <p:spPr>
          <a:xfrm>
            <a:off x="2578608" y="2990088"/>
            <a:ext cx="68580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Corruption interfering in cases; inadequate special courts; cross-border FGM enforcement; impunity for perpetrators</a:t>
            </a:r>
            <a:endParaRPr lang="en-US" sz="900" dirty="0"/>
          </a:p>
        </p:txBody>
      </p:sp>
      <p:sp>
        <p:nvSpPr>
          <p:cNvPr id="37" name="Text 34"/>
          <p:cNvSpPr/>
          <p:nvPr/>
        </p:nvSpPr>
        <p:spPr>
          <a:xfrm>
            <a:off x="2578608" y="3712464"/>
            <a:ext cx="68580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Particularly in GBV response and FGM border areas; limited staff; night-time case gaps; high case volumes (AHF: school schedules; stigma; inadequate youth-friendly services)</a:t>
            </a:r>
            <a:endParaRPr lang="en-US" sz="900" dirty="0"/>
          </a:p>
        </p:txBody>
      </p:sp>
      <p:sp>
        <p:nvSpPr>
          <p:cNvPr id="38" name="Text 35"/>
          <p:cNvSpPr/>
          <p:nvPr/>
        </p:nvSpPr>
        <p:spPr>
          <a:xfrm>
            <a:off x="2578608" y="4434840"/>
            <a:ext cx="685800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Duplication across partners in same counties; fragmented M&amp;E; limited outcome data from newer programs; poor data access</a:t>
            </a:r>
            <a:endParaRPr lang="en-US" sz="900" dirty="0"/>
          </a:p>
        </p:txBody>
      </p:sp>
      <p:sp>
        <p:nvSpPr>
          <p:cNvPr id="39" name="Shape 36"/>
          <p:cNvSpPr/>
          <p:nvPr/>
        </p:nvSpPr>
        <p:spPr>
          <a:xfrm>
            <a:off x="228600" y="4663440"/>
            <a:ext cx="8686800" cy="182880"/>
          </a:xfrm>
          <a:prstGeom prst="rect">
            <a:avLst/>
          </a:prstGeom>
          <a:solidFill>
            <a:srgbClr val="FFF3CD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0" name="Text 37"/>
          <p:cNvSpPr/>
          <p:nvPr/>
        </p:nvSpPr>
        <p:spPr>
          <a:xfrm>
            <a:off x="320040" y="4663440"/>
            <a:ext cx="850392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🔑 CROSS-CUTTING: Cultural norms and weak enforcement are the most stubborn barriers — reported by 69% of all partners, regardless of sector, county, or programme type.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— PRIORITY ACTIONS FOR THE TWG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Partners Are Asking For</a:t>
            </a:r>
            <a:endParaRPr lang="en-US" sz="850" dirty="0"/>
          </a:p>
        </p:txBody>
      </p:sp>
      <p:sp>
        <p:nvSpPr>
          <p:cNvPr id="6" name="Text 3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— PRIORITY ACTIONS FOR THE TWG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Partners Are Asking For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8046720" y="4828032"/>
            <a:ext cx="914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b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13</a:t>
            </a:r>
            <a:endParaRPr lang="en-US" sz="800" dirty="0"/>
          </a:p>
        </p:txBody>
      </p:sp>
      <p:sp>
        <p:nvSpPr>
          <p:cNvPr id="11" name="Shape 8"/>
          <p:cNvSpPr/>
          <p:nvPr/>
        </p:nvSpPr>
        <p:spPr>
          <a:xfrm>
            <a:off x="228600" y="960120"/>
            <a:ext cx="4114800" cy="1801368"/>
          </a:xfrm>
          <a:prstGeom prst="rect">
            <a:avLst/>
          </a:prstGeom>
          <a:solidFill>
            <a:srgbClr val="FFFFFF"/>
          </a:solidFill>
          <a:ln w="12700">
            <a:solidFill>
              <a:srgbClr val="0D2B55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228600" y="960120"/>
            <a:ext cx="4114800" cy="384048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228600" y="960120"/>
            <a:ext cx="438912" cy="384048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228600" y="960120"/>
            <a:ext cx="43891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704088" y="978408"/>
            <a:ext cx="360273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🗂 TWG SECRETARIAT</a:t>
            </a:r>
            <a:endParaRPr lang="en-US" sz="950" dirty="0"/>
          </a:p>
        </p:txBody>
      </p:sp>
      <p:sp>
        <p:nvSpPr>
          <p:cNvPr id="16" name="Text 13"/>
          <p:cNvSpPr/>
          <p:nvPr/>
        </p:nvSpPr>
        <p:spPr>
          <a:xfrm>
            <a:off x="365760" y="1417320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a live partner mapping dashboard — update quarterly</a:t>
            </a:r>
            <a:endParaRPr lang="en-US" sz="850" dirty="0"/>
          </a:p>
        </p:txBody>
      </p:sp>
      <p:sp>
        <p:nvSpPr>
          <p:cNvPr id="17" name="Text 14"/>
          <p:cNvSpPr/>
          <p:nvPr/>
        </p:nvSpPr>
        <p:spPr>
          <a:xfrm>
            <a:off x="365760" y="1746504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harmonised M&amp;E and reporting framework across all partners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365760" y="2075688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Coordinate to prevent risk of duplication</a:t>
            </a:r>
            <a:endParaRPr lang="en-US" sz="850" dirty="0"/>
          </a:p>
        </p:txBody>
      </p:sp>
      <p:sp>
        <p:nvSpPr>
          <p:cNvPr id="19" name="Text 16"/>
          <p:cNvSpPr/>
          <p:nvPr/>
        </p:nvSpPr>
        <p:spPr>
          <a:xfrm>
            <a:off x="365760" y="2404872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 a joint performance scorecard tracking programme-level indicators</a:t>
            </a:r>
            <a:endParaRPr lang="en-US" sz="850" dirty="0"/>
          </a:p>
        </p:txBody>
      </p:sp>
      <p:sp>
        <p:nvSpPr>
          <p:cNvPr id="20" name="Shape 17"/>
          <p:cNvSpPr/>
          <p:nvPr/>
        </p:nvSpPr>
        <p:spPr>
          <a:xfrm>
            <a:off x="4663440" y="960120"/>
            <a:ext cx="4114800" cy="1801368"/>
          </a:xfrm>
          <a:prstGeom prst="rect">
            <a:avLst/>
          </a:prstGeom>
          <a:solidFill>
            <a:srgbClr val="FFFFFF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4663440" y="960120"/>
            <a:ext cx="4114800" cy="384048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19"/>
          <p:cNvSpPr/>
          <p:nvPr/>
        </p:nvSpPr>
        <p:spPr>
          <a:xfrm>
            <a:off x="4663440" y="960120"/>
            <a:ext cx="438912" cy="384048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0"/>
          <p:cNvSpPr/>
          <p:nvPr/>
        </p:nvSpPr>
        <p:spPr>
          <a:xfrm>
            <a:off x="4663440" y="960120"/>
            <a:ext cx="43891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5138928" y="978408"/>
            <a:ext cx="360273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🏛 NATIONAL GOVERNMENT</a:t>
            </a:r>
            <a:endParaRPr lang="en-US" sz="950" dirty="0"/>
          </a:p>
        </p:txBody>
      </p:sp>
      <p:sp>
        <p:nvSpPr>
          <p:cNvPr id="25" name="Text 22"/>
          <p:cNvSpPr/>
          <p:nvPr/>
        </p:nvSpPr>
        <p:spPr>
          <a:xfrm>
            <a:off x="4800600" y="1417320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 all NGAOs on adolescent sensitivity &amp; GBV referral pathways</a:t>
            </a:r>
            <a:endParaRPr lang="en-US" sz="850" dirty="0"/>
          </a:p>
        </p:txBody>
      </p:sp>
      <p:sp>
        <p:nvSpPr>
          <p:cNvPr id="26" name="Text 23"/>
          <p:cNvSpPr/>
          <p:nvPr/>
        </p:nvSpPr>
        <p:spPr>
          <a:xfrm>
            <a:off x="4800600" y="1746504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Fast-track legal reform on GBV enforcement; increase conviction rates</a:t>
            </a:r>
            <a:endParaRPr lang="en-US" sz="850" dirty="0"/>
          </a:p>
        </p:txBody>
      </p:sp>
      <p:sp>
        <p:nvSpPr>
          <p:cNvPr id="27" name="Text 24"/>
          <p:cNvSpPr/>
          <p:nvPr/>
        </p:nvSpPr>
        <p:spPr>
          <a:xfrm>
            <a:off x="4800600" y="2075688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 proven models: TIKO DIB, LWALA community model, AMREF Future4Binti</a:t>
            </a:r>
            <a:endParaRPr lang="en-US" sz="850" dirty="0"/>
          </a:p>
        </p:txBody>
      </p:sp>
      <p:sp>
        <p:nvSpPr>
          <p:cNvPr id="28" name="Text 25"/>
          <p:cNvSpPr/>
          <p:nvPr/>
        </p:nvSpPr>
        <p:spPr>
          <a:xfrm>
            <a:off x="4800600" y="2404872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Eliminate stock-outs of SRH commodities across partner sites</a:t>
            </a:r>
            <a:endParaRPr lang="en-US" sz="850" dirty="0"/>
          </a:p>
        </p:txBody>
      </p:sp>
      <p:sp>
        <p:nvSpPr>
          <p:cNvPr id="29" name="Shape 26"/>
          <p:cNvSpPr/>
          <p:nvPr/>
        </p:nvSpPr>
        <p:spPr>
          <a:xfrm>
            <a:off x="228600" y="2862072"/>
            <a:ext cx="4114800" cy="1801368"/>
          </a:xfrm>
          <a:prstGeom prst="rect">
            <a:avLst/>
          </a:prstGeom>
          <a:solidFill>
            <a:srgbClr val="FFFFFF"/>
          </a:solidFill>
          <a:ln w="12700">
            <a:solidFill>
              <a:srgbClr val="1A7A4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0" name="Shape 27"/>
          <p:cNvSpPr/>
          <p:nvPr/>
        </p:nvSpPr>
        <p:spPr>
          <a:xfrm>
            <a:off x="228600" y="2862072"/>
            <a:ext cx="4114800" cy="384048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Shape 28"/>
          <p:cNvSpPr/>
          <p:nvPr/>
        </p:nvSpPr>
        <p:spPr>
          <a:xfrm>
            <a:off x="228600" y="2862072"/>
            <a:ext cx="438912" cy="384048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29"/>
          <p:cNvSpPr/>
          <p:nvPr/>
        </p:nvSpPr>
        <p:spPr>
          <a:xfrm>
            <a:off x="228600" y="2862072"/>
            <a:ext cx="43891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400" dirty="0"/>
          </a:p>
        </p:txBody>
      </p:sp>
      <p:sp>
        <p:nvSpPr>
          <p:cNvPr id="33" name="Text 30"/>
          <p:cNvSpPr/>
          <p:nvPr/>
        </p:nvSpPr>
        <p:spPr>
          <a:xfrm>
            <a:off x="704088" y="2880360"/>
            <a:ext cx="360273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📍 COUNTY GOVERNMENTS</a:t>
            </a:r>
            <a:endParaRPr lang="en-US" sz="950" dirty="0"/>
          </a:p>
        </p:txBody>
      </p:sp>
      <p:sp>
        <p:nvSpPr>
          <p:cNvPr id="34" name="Text 31"/>
          <p:cNvSpPr/>
          <p:nvPr/>
        </p:nvSpPr>
        <p:spPr>
          <a:xfrm>
            <a:off x="365760" y="3319272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Allocate dedicated budget lines for Triple Threat in county plans</a:t>
            </a:r>
            <a:endParaRPr lang="en-US" sz="850" dirty="0"/>
          </a:p>
        </p:txBody>
      </p:sp>
      <p:sp>
        <p:nvSpPr>
          <p:cNvPr id="35" name="Text 32"/>
          <p:cNvSpPr/>
          <p:nvPr/>
        </p:nvSpPr>
        <p:spPr>
          <a:xfrm>
            <a:off x="365760" y="3648456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Integrate Triple Threat indicators into CIDPs and county health plans</a:t>
            </a:r>
            <a:endParaRPr lang="en-US" sz="850" dirty="0"/>
          </a:p>
        </p:txBody>
      </p:sp>
      <p:sp>
        <p:nvSpPr>
          <p:cNvPr id="36" name="Text 33"/>
          <p:cNvSpPr/>
          <p:nvPr/>
        </p:nvSpPr>
        <p:spPr>
          <a:xfrm>
            <a:off x="365760" y="3977640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Strengthen sub-county coordination structures and MCC meetings</a:t>
            </a:r>
            <a:endParaRPr lang="en-US" sz="850" dirty="0"/>
          </a:p>
        </p:txBody>
      </p:sp>
      <p:sp>
        <p:nvSpPr>
          <p:cNvPr id="37" name="Text 34"/>
          <p:cNvSpPr/>
          <p:nvPr/>
        </p:nvSpPr>
        <p:spPr>
          <a:xfrm>
            <a:off x="365760" y="4306824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Redirect partner support to underserved counties — Central &amp; North Rift</a:t>
            </a:r>
            <a:endParaRPr lang="en-US" sz="850" dirty="0"/>
          </a:p>
        </p:txBody>
      </p:sp>
      <p:sp>
        <p:nvSpPr>
          <p:cNvPr id="38" name="Shape 35"/>
          <p:cNvSpPr/>
          <p:nvPr/>
        </p:nvSpPr>
        <p:spPr>
          <a:xfrm>
            <a:off x="4663440" y="2862072"/>
            <a:ext cx="4114800" cy="1801368"/>
          </a:xfrm>
          <a:prstGeom prst="rect">
            <a:avLst/>
          </a:prstGeom>
          <a:solidFill>
            <a:srgbClr val="FFFFFF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Shape 36"/>
          <p:cNvSpPr/>
          <p:nvPr/>
        </p:nvSpPr>
        <p:spPr>
          <a:xfrm>
            <a:off x="4663440" y="2862072"/>
            <a:ext cx="4114800" cy="384048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7"/>
          <p:cNvSpPr/>
          <p:nvPr/>
        </p:nvSpPr>
        <p:spPr>
          <a:xfrm>
            <a:off x="4663440" y="2862072"/>
            <a:ext cx="438912" cy="384048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38"/>
          <p:cNvSpPr/>
          <p:nvPr/>
        </p:nvSpPr>
        <p:spPr>
          <a:xfrm>
            <a:off x="4663440" y="2862072"/>
            <a:ext cx="43891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400" dirty="0"/>
          </a:p>
        </p:txBody>
      </p:sp>
      <p:sp>
        <p:nvSpPr>
          <p:cNvPr id="42" name="Text 39"/>
          <p:cNvSpPr/>
          <p:nvPr/>
        </p:nvSpPr>
        <p:spPr>
          <a:xfrm>
            <a:off x="5138928" y="2880360"/>
            <a:ext cx="360273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🌐 DEVELOPMENT PARTNERS</a:t>
            </a:r>
            <a:endParaRPr lang="en-US" sz="950" dirty="0"/>
          </a:p>
        </p:txBody>
      </p:sp>
      <p:sp>
        <p:nvSpPr>
          <p:cNvPr id="43" name="Text 40"/>
          <p:cNvSpPr/>
          <p:nvPr/>
        </p:nvSpPr>
        <p:spPr>
          <a:xfrm>
            <a:off x="4800600" y="3319272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educe programme donor dependency</a:t>
            </a:r>
            <a:endParaRPr lang="en-US" sz="850" dirty="0"/>
          </a:p>
        </p:txBody>
      </p:sp>
      <p:sp>
        <p:nvSpPr>
          <p:cNvPr id="44" name="Text 41"/>
          <p:cNvSpPr/>
          <p:nvPr/>
        </p:nvSpPr>
        <p:spPr>
          <a:xfrm>
            <a:off x="4800600" y="3648456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Explore innovative financing: Impact Bonds, Hemsley Trust, social capital</a:t>
            </a:r>
            <a:endParaRPr lang="en-US" sz="850" dirty="0"/>
          </a:p>
        </p:txBody>
      </p:sp>
      <p:sp>
        <p:nvSpPr>
          <p:cNvPr id="45" name="Text 42"/>
          <p:cNvSpPr/>
          <p:nvPr/>
        </p:nvSpPr>
        <p:spPr>
          <a:xfrm>
            <a:off x="4800600" y="3977640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 in GBV recovery centres &amp; youth-friendly service expansion (AHF rec)</a:t>
            </a:r>
            <a:endParaRPr lang="en-US" sz="850" dirty="0"/>
          </a:p>
        </p:txBody>
      </p:sp>
      <p:sp>
        <p:nvSpPr>
          <p:cNvPr id="46" name="Text 43"/>
          <p:cNvSpPr/>
          <p:nvPr/>
        </p:nvSpPr>
        <p:spPr>
          <a:xfrm>
            <a:off x="4800600" y="4306824"/>
            <a:ext cx="3886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5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</a:t>
            </a:r>
            <a:r>
              <a:rPr lang="en-US" sz="8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 partners together at planning stage to prevent duplication</a:t>
            </a:r>
            <a:endParaRPr lang="en-US" sz="8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4" name="Shape 2"/>
          <p:cNvSpPr/>
          <p:nvPr/>
        </p:nvSpPr>
        <p:spPr>
          <a:xfrm>
            <a:off x="8851392" y="91440"/>
            <a:ext cx="292608" cy="5052060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5" name="Text 3"/>
          <p:cNvSpPr/>
          <p:nvPr/>
        </p:nvSpPr>
        <p:spPr>
          <a:xfrm>
            <a:off x="365760" y="320040"/>
            <a:ext cx="548640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KEY</a:t>
            </a:r>
            <a:endParaRPr lang="en-US" sz="4400" dirty="0"/>
          </a:p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MESSAGES</a:t>
            </a:r>
            <a:endParaRPr lang="en-US" sz="4400" dirty="0"/>
          </a:p>
        </p:txBody>
      </p:sp>
      <p:sp>
        <p:nvSpPr>
          <p:cNvPr id="6" name="Shape 4"/>
          <p:cNvSpPr/>
          <p:nvPr/>
        </p:nvSpPr>
        <p:spPr>
          <a:xfrm>
            <a:off x="365760" y="1444752"/>
            <a:ext cx="5577840" cy="36576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7" name="Shape 5"/>
          <p:cNvSpPr/>
          <p:nvPr/>
        </p:nvSpPr>
        <p:spPr>
          <a:xfrm>
            <a:off x="372584" y="1572768"/>
            <a:ext cx="5577840" cy="512064"/>
          </a:xfrm>
          <a:prstGeom prst="rect">
            <a:avLst/>
          </a:prstGeom>
          <a:solidFill>
            <a:srgbClr val="132E50"/>
          </a:solidFill>
          <a:ln w="12700">
            <a:solidFill>
              <a:srgbClr val="1A3D6B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8" name="Shape 6"/>
          <p:cNvSpPr/>
          <p:nvPr/>
        </p:nvSpPr>
        <p:spPr>
          <a:xfrm>
            <a:off x="365760" y="1572768"/>
            <a:ext cx="54864" cy="51206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9" name="Shape 7"/>
          <p:cNvSpPr/>
          <p:nvPr/>
        </p:nvSpPr>
        <p:spPr>
          <a:xfrm>
            <a:off x="457200" y="1609344"/>
            <a:ext cx="384048" cy="347472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0" name="Text 8"/>
          <p:cNvSpPr/>
          <p:nvPr/>
        </p:nvSpPr>
        <p:spPr>
          <a:xfrm>
            <a:off x="457200" y="1609344"/>
            <a:ext cx="3840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932688" y="1609344"/>
            <a:ext cx="4892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 partners now mapped — 10 submissions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65760" y="2139696"/>
            <a:ext cx="5577840" cy="512064"/>
          </a:xfrm>
          <a:prstGeom prst="rect">
            <a:avLst/>
          </a:prstGeom>
          <a:solidFill>
            <a:srgbClr val="132E50"/>
          </a:solidFill>
          <a:ln w="12700">
            <a:solidFill>
              <a:srgbClr val="1A3D6B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3" name="Shape 11"/>
          <p:cNvSpPr/>
          <p:nvPr/>
        </p:nvSpPr>
        <p:spPr>
          <a:xfrm>
            <a:off x="365760" y="2139696"/>
            <a:ext cx="54864" cy="51206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4" name="Shape 12"/>
          <p:cNvSpPr/>
          <p:nvPr/>
        </p:nvSpPr>
        <p:spPr>
          <a:xfrm>
            <a:off x="457200" y="2176272"/>
            <a:ext cx="384048" cy="347472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5" name="Text 13"/>
          <p:cNvSpPr/>
          <p:nvPr/>
        </p:nvSpPr>
        <p:spPr>
          <a:xfrm>
            <a:off x="457200" y="2176272"/>
            <a:ext cx="3840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932688" y="2176272"/>
            <a:ext cx="4892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 is universally addressed (93%); 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2706624"/>
            <a:ext cx="5577840" cy="512064"/>
          </a:xfrm>
          <a:prstGeom prst="rect">
            <a:avLst/>
          </a:prstGeom>
          <a:solidFill>
            <a:srgbClr val="132E50"/>
          </a:solidFill>
          <a:ln w="12700">
            <a:solidFill>
              <a:srgbClr val="1A3D6B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8" name="Shape 16"/>
          <p:cNvSpPr/>
          <p:nvPr/>
        </p:nvSpPr>
        <p:spPr>
          <a:xfrm>
            <a:off x="365760" y="2706624"/>
            <a:ext cx="54864" cy="51206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19" name="Shape 17"/>
          <p:cNvSpPr/>
          <p:nvPr/>
        </p:nvSpPr>
        <p:spPr>
          <a:xfrm>
            <a:off x="457200" y="2743200"/>
            <a:ext cx="384048" cy="347472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0" name="Text 18"/>
          <p:cNvSpPr/>
          <p:nvPr/>
        </p:nvSpPr>
        <p:spPr>
          <a:xfrm>
            <a:off x="457200" y="2743200"/>
            <a:ext cx="3840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932688" y="2743200"/>
            <a:ext cx="4892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828,955 adolescents reached; 40,645 PLHIV on ART; 47,730 GBV screenings — scale is real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65760" y="3273552"/>
            <a:ext cx="5577840" cy="512064"/>
          </a:xfrm>
          <a:prstGeom prst="rect">
            <a:avLst/>
          </a:prstGeom>
          <a:solidFill>
            <a:srgbClr val="132E50"/>
          </a:solidFill>
          <a:ln w="12700">
            <a:solidFill>
              <a:srgbClr val="1A3D6B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3" name="Shape 21"/>
          <p:cNvSpPr/>
          <p:nvPr/>
        </p:nvSpPr>
        <p:spPr>
          <a:xfrm>
            <a:off x="365760" y="3273552"/>
            <a:ext cx="54864" cy="51206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4" name="Shape 22"/>
          <p:cNvSpPr/>
          <p:nvPr/>
        </p:nvSpPr>
        <p:spPr>
          <a:xfrm>
            <a:off x="457200" y="3310128"/>
            <a:ext cx="384048" cy="347472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5" name="Text 23"/>
          <p:cNvSpPr/>
          <p:nvPr/>
        </p:nvSpPr>
        <p:spPr>
          <a:xfrm>
            <a:off x="457200" y="3310128"/>
            <a:ext cx="3840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932688" y="3310128"/>
            <a:ext cx="4892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Cultural norms + weak enforcement = the most stubborn barriers across ALL partners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65760" y="3840480"/>
            <a:ext cx="5577840" cy="512064"/>
          </a:xfrm>
          <a:prstGeom prst="rect">
            <a:avLst/>
          </a:prstGeom>
          <a:solidFill>
            <a:srgbClr val="132E50"/>
          </a:solidFill>
          <a:ln w="12700">
            <a:solidFill>
              <a:srgbClr val="1A3D6B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8" name="Shape 26"/>
          <p:cNvSpPr/>
          <p:nvPr/>
        </p:nvSpPr>
        <p:spPr>
          <a:xfrm>
            <a:off x="365760" y="3840480"/>
            <a:ext cx="54864" cy="512064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29" name="Shape 27"/>
          <p:cNvSpPr/>
          <p:nvPr/>
        </p:nvSpPr>
        <p:spPr>
          <a:xfrm>
            <a:off x="457200" y="3877056"/>
            <a:ext cx="384048" cy="347472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 sz="2800"/>
          </a:p>
        </p:txBody>
      </p:sp>
      <p:sp>
        <p:nvSpPr>
          <p:cNvPr id="30" name="Text 28"/>
          <p:cNvSpPr/>
          <p:nvPr/>
        </p:nvSpPr>
        <p:spPr>
          <a:xfrm>
            <a:off x="457200" y="3877056"/>
            <a:ext cx="3840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000" dirty="0"/>
          </a:p>
        </p:txBody>
      </p:sp>
      <p:sp>
        <p:nvSpPr>
          <p:cNvPr id="31" name="Text 29"/>
          <p:cNvSpPr/>
          <p:nvPr/>
        </p:nvSpPr>
        <p:spPr>
          <a:xfrm>
            <a:off x="932688" y="3877056"/>
            <a:ext cx="4892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TWG must champion a shared M&amp;E framework and prevent risk of duplication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BEAC1-DBF2-F0E6-A83C-BA7D252D4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FBE73F-69B8-4B3F-68E7-B25B025DF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3486" y="1524811"/>
            <a:ext cx="5552063" cy="89737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07538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PRESENTATION OUTLINE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This Briefing Covers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182880" y="4828032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NACC | Triple Threat Technical Working Group — Partner Mapping FY 2025/2026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74320" y="960120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9" name="Shape 7"/>
          <p:cNvSpPr/>
          <p:nvPr/>
        </p:nvSpPr>
        <p:spPr>
          <a:xfrm>
            <a:off x="274320" y="960120"/>
            <a:ext cx="530352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274320" y="960120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877824" y="1033272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Background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877824" y="1307592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NSDCC initiated this partner mapping exercise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274320" y="1709928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4" name="Shape 12"/>
          <p:cNvSpPr/>
          <p:nvPr/>
        </p:nvSpPr>
        <p:spPr>
          <a:xfrm>
            <a:off x="274320" y="1709928"/>
            <a:ext cx="530352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5" name="Text 13"/>
          <p:cNvSpPr/>
          <p:nvPr/>
        </p:nvSpPr>
        <p:spPr>
          <a:xfrm>
            <a:off x="274320" y="1709928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877824" y="1783080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Mapping Tool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877824" y="2057400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was shared with partners and how it was structured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74320" y="2459736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9" name="Shape 17"/>
          <p:cNvSpPr/>
          <p:nvPr/>
        </p:nvSpPr>
        <p:spPr>
          <a:xfrm>
            <a:off x="274320" y="2459736"/>
            <a:ext cx="530352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0" name="Text 18"/>
          <p:cNvSpPr/>
          <p:nvPr/>
        </p:nvSpPr>
        <p:spPr>
          <a:xfrm>
            <a:off x="274320" y="2459736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877824" y="2532888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Responded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877824" y="2807208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Submissions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274320" y="3209544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4" name="Shape 22"/>
          <p:cNvSpPr/>
          <p:nvPr/>
        </p:nvSpPr>
        <p:spPr>
          <a:xfrm>
            <a:off x="274320" y="3209544"/>
            <a:ext cx="530352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274320" y="3209544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877824" y="3282696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Partners Addressing?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877824" y="3557016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of the three threats each organisation targets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274320" y="3959352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9" name="Shape 27"/>
          <p:cNvSpPr/>
          <p:nvPr/>
        </p:nvSpPr>
        <p:spPr>
          <a:xfrm>
            <a:off x="274320" y="3959352"/>
            <a:ext cx="530352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0" name="Text 28"/>
          <p:cNvSpPr/>
          <p:nvPr/>
        </p:nvSpPr>
        <p:spPr>
          <a:xfrm>
            <a:off x="274320" y="3959352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dirty="0"/>
          </a:p>
        </p:txBody>
      </p:sp>
      <p:sp>
        <p:nvSpPr>
          <p:cNvPr id="31" name="Text 29"/>
          <p:cNvSpPr/>
          <p:nvPr/>
        </p:nvSpPr>
        <p:spPr>
          <a:xfrm>
            <a:off x="877824" y="4032504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Are They Intervening?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877824" y="4306824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Biomedical, Structural, Behavioral and other domains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4754880" y="960120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4" name="Shape 32"/>
          <p:cNvSpPr/>
          <p:nvPr/>
        </p:nvSpPr>
        <p:spPr>
          <a:xfrm>
            <a:off x="4754880" y="960120"/>
            <a:ext cx="530352" cy="68580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5" name="Text 33"/>
          <p:cNvSpPr/>
          <p:nvPr/>
        </p:nvSpPr>
        <p:spPr>
          <a:xfrm>
            <a:off x="4754880" y="960120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5358384" y="1033272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Are They Working?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5358384" y="1307592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County coverage, hotspots and geographic gaps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4754880" y="1709928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9" name="Shape 37"/>
          <p:cNvSpPr/>
          <p:nvPr/>
        </p:nvSpPr>
        <p:spPr>
          <a:xfrm>
            <a:off x="4754880" y="1709928"/>
            <a:ext cx="530352" cy="68580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0" name="Text 38"/>
          <p:cNvSpPr/>
          <p:nvPr/>
        </p:nvSpPr>
        <p:spPr>
          <a:xfrm>
            <a:off x="4754880" y="1709928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dirty="0"/>
          </a:p>
        </p:txBody>
      </p:sp>
      <p:sp>
        <p:nvSpPr>
          <p:cNvPr id="41" name="Text 39"/>
          <p:cNvSpPr/>
          <p:nvPr/>
        </p:nvSpPr>
        <p:spPr>
          <a:xfrm>
            <a:off x="5358384" y="1783080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Achievements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5358384" y="2057400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Headline results reported across partners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4754880" y="2459736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44" name="Shape 42"/>
          <p:cNvSpPr/>
          <p:nvPr/>
        </p:nvSpPr>
        <p:spPr>
          <a:xfrm>
            <a:off x="4754880" y="2459736"/>
            <a:ext cx="530352" cy="68580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5" name="Text 43"/>
          <p:cNvSpPr/>
          <p:nvPr/>
        </p:nvSpPr>
        <p:spPr>
          <a:xfrm>
            <a:off x="4754880" y="2459736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dirty="0"/>
          </a:p>
        </p:txBody>
      </p:sp>
      <p:sp>
        <p:nvSpPr>
          <p:cNvPr id="46" name="Text 44"/>
          <p:cNvSpPr/>
          <p:nvPr/>
        </p:nvSpPr>
        <p:spPr>
          <a:xfrm>
            <a:off x="5358384" y="2532888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Challenges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5358384" y="2807208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Barriers identified across partners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4754880" y="3209544"/>
            <a:ext cx="416052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49" name="Shape 47"/>
          <p:cNvSpPr/>
          <p:nvPr/>
        </p:nvSpPr>
        <p:spPr>
          <a:xfrm>
            <a:off x="4754880" y="3209544"/>
            <a:ext cx="530352" cy="68580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0" name="Text 48"/>
          <p:cNvSpPr/>
          <p:nvPr/>
        </p:nvSpPr>
        <p:spPr>
          <a:xfrm>
            <a:off x="4754880" y="3209544"/>
            <a:ext cx="530352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dirty="0"/>
          </a:p>
        </p:txBody>
      </p:sp>
      <p:sp>
        <p:nvSpPr>
          <p:cNvPr id="51" name="Text 49"/>
          <p:cNvSpPr/>
          <p:nvPr/>
        </p:nvSpPr>
        <p:spPr>
          <a:xfrm>
            <a:off x="5358384" y="3282696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</a:t>
            </a:r>
            <a:endParaRPr lang="en-US" sz="1100" dirty="0"/>
          </a:p>
        </p:txBody>
      </p:sp>
      <p:sp>
        <p:nvSpPr>
          <p:cNvPr id="52" name="Text 50"/>
          <p:cNvSpPr/>
          <p:nvPr/>
        </p:nvSpPr>
        <p:spPr>
          <a:xfrm>
            <a:off x="5358384" y="3557016"/>
            <a:ext cx="3429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D7B72"/>
          </a:solidFill>
          <a:ln w="12700">
            <a:solidFill>
              <a:srgbClr val="0D7B7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91440"/>
            <a:ext cx="84124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kern="0" spc="1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BACKGROUND — WHY THIS MAPPING EXERCISE?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02920" y="566928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Rationale for a Consolidated Partner Landscape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502920" y="118872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kern="0" spc="250" dirty="0">
                <a:solidFill>
                  <a:srgbClr val="1295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CHALLENGE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502920" y="1408176"/>
            <a:ext cx="37490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10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Triple Threat Demands a Coordinated Response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" y="1956816"/>
            <a:ext cx="37490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6B7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Teenage Pregnancy, New HIV Infections, and SGBV share common drivers —poverty, harmful cultural norms, gender inequality, and limited access to services. Addressing them requires coordinated, multi-sectoral action, not fragmented individual efforts.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502920" y="2834640"/>
            <a:ext cx="384048" cy="3657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02920" y="297180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kern="0" spc="250" dirty="0">
                <a:solidFill>
                  <a:srgbClr val="1295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GAP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502920" y="3191256"/>
            <a:ext cx="3749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10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Many Partners — But are They Aligned?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502920" y="3621024"/>
            <a:ext cx="37490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6B7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NSDCC recognised that multiple government ministries, UN agencies, CSOs, faith organisations, and international partners are all working on aspects of the Triple Threat. Without a shared picture of who is doing what and where, there was a risk of duplication in some areas and total gaps in others.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63440" y="1115568"/>
            <a:ext cx="10973" cy="3566160"/>
          </a:xfrm>
          <a:prstGeom prst="rect">
            <a:avLst/>
          </a:prstGeom>
          <a:solidFill>
            <a:srgbClr val="D4DDE5"/>
          </a:solidFill>
          <a:ln w="12700">
            <a:solidFill>
              <a:srgbClr val="D4DD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4956048" y="1188720"/>
            <a:ext cx="3840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kern="0" spc="250" dirty="0">
                <a:solidFill>
                  <a:srgbClr val="1295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OBJECTIVES OF THE MAPPING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4956048" y="1645920"/>
            <a:ext cx="292608" cy="292608"/>
          </a:xfrm>
          <a:prstGeom prst="ellipse">
            <a:avLst/>
          </a:prstGeom>
          <a:solidFill>
            <a:srgbClr val="0D7B72"/>
          </a:solidFill>
          <a:ln w="12700">
            <a:solidFill>
              <a:srgbClr val="0D7B7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4956048" y="164592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750" dirty="0"/>
          </a:p>
        </p:txBody>
      </p:sp>
      <p:sp>
        <p:nvSpPr>
          <p:cNvPr id="16" name="Text 14"/>
          <p:cNvSpPr/>
          <p:nvPr/>
        </p:nvSpPr>
        <p:spPr>
          <a:xfrm>
            <a:off x="5367528" y="1609344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5000"/>
              </a:lnSpc>
              <a:buNone/>
            </a:pPr>
            <a:r>
              <a:rPr lang="en-US" sz="1050" dirty="0">
                <a:solidFill>
                  <a:srgbClr val="1E2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all organisations implementing Triple Threat programmes in Kenya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4956048" y="2157984"/>
            <a:ext cx="3749040" cy="10973"/>
          </a:xfrm>
          <a:prstGeom prst="rect">
            <a:avLst/>
          </a:prstGeom>
          <a:solidFill>
            <a:srgbClr val="D4DDE5"/>
          </a:solidFill>
          <a:ln w="12700">
            <a:solidFill>
              <a:srgbClr val="D4DD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4956048" y="2304288"/>
            <a:ext cx="292608" cy="292608"/>
          </a:xfrm>
          <a:prstGeom prst="ellipse">
            <a:avLst/>
          </a:prstGeom>
          <a:solidFill>
            <a:srgbClr val="0D7B72"/>
          </a:solidFill>
          <a:ln w="12700">
            <a:solidFill>
              <a:srgbClr val="0D7B7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956048" y="2304288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750" dirty="0"/>
          </a:p>
        </p:txBody>
      </p:sp>
      <p:sp>
        <p:nvSpPr>
          <p:cNvPr id="20" name="Text 18"/>
          <p:cNvSpPr/>
          <p:nvPr/>
        </p:nvSpPr>
        <p:spPr>
          <a:xfrm>
            <a:off x="5367528" y="2267712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5000"/>
              </a:lnSpc>
              <a:buNone/>
            </a:pPr>
            <a:r>
              <a:rPr lang="en-US" sz="1050" dirty="0">
                <a:solidFill>
                  <a:srgbClr val="1E2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 the domains of intervention: Biomedical, Structural, Behavioral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956048" y="2816352"/>
            <a:ext cx="3749040" cy="10973"/>
          </a:xfrm>
          <a:prstGeom prst="rect">
            <a:avLst/>
          </a:prstGeom>
          <a:solidFill>
            <a:srgbClr val="D4DDE5"/>
          </a:solidFill>
          <a:ln w="12700">
            <a:solidFill>
              <a:srgbClr val="D4DD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4956048" y="2962656"/>
            <a:ext cx="292608" cy="292608"/>
          </a:xfrm>
          <a:prstGeom prst="ellipse">
            <a:avLst/>
          </a:prstGeom>
          <a:solidFill>
            <a:srgbClr val="0D7B72"/>
          </a:solidFill>
          <a:ln w="12700">
            <a:solidFill>
              <a:srgbClr val="0D7B7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4956048" y="2962656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750" dirty="0"/>
          </a:p>
        </p:txBody>
      </p:sp>
      <p:sp>
        <p:nvSpPr>
          <p:cNvPr id="24" name="Text 22"/>
          <p:cNvSpPr/>
          <p:nvPr/>
        </p:nvSpPr>
        <p:spPr>
          <a:xfrm>
            <a:off x="5367528" y="2926080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5000"/>
              </a:lnSpc>
              <a:buNone/>
            </a:pPr>
            <a:r>
              <a:rPr lang="en-US" sz="1050" dirty="0">
                <a:solidFill>
                  <a:srgbClr val="1E2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geographic coverage, concentration and gaps across 47 counties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4956048" y="3474720"/>
            <a:ext cx="3749040" cy="10973"/>
          </a:xfrm>
          <a:prstGeom prst="rect">
            <a:avLst/>
          </a:prstGeom>
          <a:solidFill>
            <a:srgbClr val="D4DDE5"/>
          </a:solidFill>
          <a:ln w="12700">
            <a:solidFill>
              <a:srgbClr val="D4DD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956048" y="3621024"/>
            <a:ext cx="292608" cy="292608"/>
          </a:xfrm>
          <a:prstGeom prst="ellipse">
            <a:avLst/>
          </a:prstGeom>
          <a:solidFill>
            <a:srgbClr val="0D7B72"/>
          </a:solidFill>
          <a:ln w="12700">
            <a:solidFill>
              <a:srgbClr val="0D7B7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956048" y="3621024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750" dirty="0"/>
          </a:p>
        </p:txBody>
      </p:sp>
      <p:sp>
        <p:nvSpPr>
          <p:cNvPr id="28" name="Text 26"/>
          <p:cNvSpPr/>
          <p:nvPr/>
        </p:nvSpPr>
        <p:spPr>
          <a:xfrm>
            <a:off x="5367528" y="3584448"/>
            <a:ext cx="3383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5000"/>
              </a:lnSpc>
              <a:buNone/>
            </a:pPr>
            <a:r>
              <a:rPr lang="en-US" sz="1050" dirty="0">
                <a:solidFill>
                  <a:srgbClr val="1E2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achievements, challenges and recommendations from the frontline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8229600" y="4846320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FFFFFF">
                    <a:alpha val="45000"/>
                  </a:srgb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MAPPING TOOL — WHAT WAS SHARED WITH PARTNERS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Standardised Template  for FY 2025/2026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182880" y="4828032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NACC | Triple Threat Technical Working Group — Partner Mapping FY 2025/2026</a:t>
            </a:r>
            <a:endParaRPr lang="en-US" sz="700" dirty="0"/>
          </a:p>
        </p:txBody>
      </p:sp>
      <p:sp>
        <p:nvSpPr>
          <p:cNvPr id="7" name="Text 5"/>
          <p:cNvSpPr/>
          <p:nvPr/>
        </p:nvSpPr>
        <p:spPr>
          <a:xfrm>
            <a:off x="8046720" y="4828032"/>
            <a:ext cx="914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b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13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164592" y="960120"/>
            <a:ext cx="256032" cy="457200"/>
          </a:xfrm>
          <a:prstGeom prst="rect">
            <a:avLst/>
          </a:prstGeom>
          <a:solidFill>
            <a:srgbClr val="0D2B55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64592" y="960120"/>
            <a:ext cx="25603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</a:t>
            </a:r>
            <a:endParaRPr lang="en-US" sz="620" dirty="0"/>
          </a:p>
        </p:txBody>
      </p:sp>
      <p:sp>
        <p:nvSpPr>
          <p:cNvPr id="10" name="Shape 8"/>
          <p:cNvSpPr/>
          <p:nvPr/>
        </p:nvSpPr>
        <p:spPr>
          <a:xfrm>
            <a:off x="420624" y="960120"/>
            <a:ext cx="1207008" cy="457200"/>
          </a:xfrm>
          <a:prstGeom prst="rect">
            <a:avLst/>
          </a:prstGeom>
          <a:solidFill>
            <a:srgbClr val="0D2B55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20624" y="960120"/>
            <a:ext cx="120700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IMPLEMENTING</a:t>
            </a:r>
            <a:endParaRPr lang="en-US" sz="620" dirty="0"/>
          </a:p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</a:t>
            </a:r>
            <a:endParaRPr lang="en-US" sz="620" dirty="0"/>
          </a:p>
        </p:txBody>
      </p:sp>
      <p:sp>
        <p:nvSpPr>
          <p:cNvPr id="12" name="Shape 10"/>
          <p:cNvSpPr/>
          <p:nvPr/>
        </p:nvSpPr>
        <p:spPr>
          <a:xfrm>
            <a:off x="1627632" y="960120"/>
            <a:ext cx="1234440" cy="457200"/>
          </a:xfrm>
          <a:prstGeom prst="rect">
            <a:avLst/>
          </a:prstGeom>
          <a:solidFill>
            <a:srgbClr val="0D2B55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1627632" y="960120"/>
            <a:ext cx="12344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COUNTIES OF</a:t>
            </a:r>
            <a:endParaRPr lang="en-US" sz="620" dirty="0"/>
          </a:p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</a:t>
            </a:r>
            <a:endParaRPr lang="en-US" sz="620" dirty="0"/>
          </a:p>
        </p:txBody>
      </p:sp>
      <p:sp>
        <p:nvSpPr>
          <p:cNvPr id="14" name="Shape 12"/>
          <p:cNvSpPr/>
          <p:nvPr/>
        </p:nvSpPr>
        <p:spPr>
          <a:xfrm>
            <a:off x="2862072" y="960120"/>
            <a:ext cx="1051560" cy="457200"/>
          </a:xfrm>
          <a:prstGeom prst="rect">
            <a:avLst/>
          </a:prstGeom>
          <a:solidFill>
            <a:srgbClr val="1F78B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2862072" y="960120"/>
            <a:ext cx="1051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 THREAT</a:t>
            </a:r>
            <a:endParaRPr lang="en-US" sz="620" dirty="0"/>
          </a:p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 AREA</a:t>
            </a:r>
            <a:endParaRPr lang="en-US" sz="620" dirty="0"/>
          </a:p>
        </p:txBody>
      </p:sp>
      <p:sp>
        <p:nvSpPr>
          <p:cNvPr id="16" name="Shape 14"/>
          <p:cNvSpPr/>
          <p:nvPr/>
        </p:nvSpPr>
        <p:spPr>
          <a:xfrm>
            <a:off x="3913632" y="960120"/>
            <a:ext cx="914400" cy="457200"/>
          </a:xfrm>
          <a:prstGeom prst="rect">
            <a:avLst/>
          </a:prstGeom>
          <a:solidFill>
            <a:srgbClr val="066E6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913632" y="960120"/>
            <a:ext cx="914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</a:t>
            </a:r>
            <a:endParaRPr lang="en-US" sz="620" dirty="0"/>
          </a:p>
        </p:txBody>
      </p:sp>
      <p:sp>
        <p:nvSpPr>
          <p:cNvPr id="18" name="Shape 16"/>
          <p:cNvSpPr/>
          <p:nvPr/>
        </p:nvSpPr>
        <p:spPr>
          <a:xfrm>
            <a:off x="4828032" y="960120"/>
            <a:ext cx="1143000" cy="457200"/>
          </a:xfrm>
          <a:prstGeom prst="rect">
            <a:avLst/>
          </a:prstGeom>
          <a:solidFill>
            <a:srgbClr val="1F386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828032" y="960120"/>
            <a:ext cx="1143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 /</a:t>
            </a:r>
            <a:endParaRPr lang="en-US" sz="620" dirty="0"/>
          </a:p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INTERVENTIONS</a:t>
            </a:r>
            <a:endParaRPr lang="en-US" sz="620" dirty="0"/>
          </a:p>
        </p:txBody>
      </p:sp>
      <p:sp>
        <p:nvSpPr>
          <p:cNvPr id="20" name="Shape 18"/>
          <p:cNvSpPr/>
          <p:nvPr/>
        </p:nvSpPr>
        <p:spPr>
          <a:xfrm>
            <a:off x="5971032" y="960120"/>
            <a:ext cx="1170432" cy="457200"/>
          </a:xfrm>
          <a:prstGeom prst="rect">
            <a:avLst/>
          </a:prstGeom>
          <a:solidFill>
            <a:srgbClr val="1A7A4A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971032" y="960120"/>
            <a:ext cx="117043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ACHIEVEMENTS</a:t>
            </a:r>
            <a:endParaRPr lang="en-US" sz="620" dirty="0"/>
          </a:p>
        </p:txBody>
      </p:sp>
      <p:sp>
        <p:nvSpPr>
          <p:cNvPr id="22" name="Shape 20"/>
          <p:cNvSpPr/>
          <p:nvPr/>
        </p:nvSpPr>
        <p:spPr>
          <a:xfrm>
            <a:off x="7141464" y="960120"/>
            <a:ext cx="1078992" cy="457200"/>
          </a:xfrm>
          <a:prstGeom prst="rect">
            <a:avLst/>
          </a:prstGeom>
          <a:solidFill>
            <a:srgbClr val="C0392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7141464" y="960120"/>
            <a:ext cx="10789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</a:t>
            </a:r>
            <a:endParaRPr lang="en-US" sz="620" dirty="0"/>
          </a:p>
        </p:txBody>
      </p:sp>
      <p:sp>
        <p:nvSpPr>
          <p:cNvPr id="24" name="Shape 22"/>
          <p:cNvSpPr/>
          <p:nvPr/>
        </p:nvSpPr>
        <p:spPr>
          <a:xfrm>
            <a:off x="8220456" y="960120"/>
            <a:ext cx="1097280" cy="457200"/>
          </a:xfrm>
          <a:prstGeom prst="rect">
            <a:avLst/>
          </a:prstGeom>
          <a:solidFill>
            <a:srgbClr val="5B2D8E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8220456" y="960120"/>
            <a:ext cx="1097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2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</a:t>
            </a:r>
            <a:endParaRPr lang="en-US" sz="620" dirty="0"/>
          </a:p>
        </p:txBody>
      </p:sp>
      <p:sp>
        <p:nvSpPr>
          <p:cNvPr id="26" name="Shape 24"/>
          <p:cNvSpPr/>
          <p:nvPr/>
        </p:nvSpPr>
        <p:spPr>
          <a:xfrm>
            <a:off x="164592" y="1417320"/>
            <a:ext cx="256032" cy="475488"/>
          </a:xfrm>
          <a:prstGeom prst="rect">
            <a:avLst/>
          </a:prstGeom>
          <a:solidFill>
            <a:srgbClr val="E8EDF2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192024" y="1444752"/>
            <a:ext cx="2011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580" dirty="0"/>
          </a:p>
        </p:txBody>
      </p:sp>
      <p:sp>
        <p:nvSpPr>
          <p:cNvPr id="28" name="Shape 26"/>
          <p:cNvSpPr/>
          <p:nvPr/>
        </p:nvSpPr>
        <p:spPr>
          <a:xfrm>
            <a:off x="420624" y="1417320"/>
            <a:ext cx="1207008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448056" y="1444752"/>
            <a:ext cx="115214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[Partner/Organisation Name]</a:t>
            </a:r>
            <a:endParaRPr lang="en-US" sz="580" dirty="0"/>
          </a:p>
        </p:txBody>
      </p:sp>
      <p:sp>
        <p:nvSpPr>
          <p:cNvPr id="30" name="Shape 28"/>
          <p:cNvSpPr/>
          <p:nvPr/>
        </p:nvSpPr>
        <p:spPr>
          <a:xfrm>
            <a:off x="1627632" y="1417320"/>
            <a:ext cx="123444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1655064" y="1444752"/>
            <a:ext cx="117957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Nairobi, Kisumu, Mombasa...</a:t>
            </a:r>
            <a:endParaRPr lang="en-US" sz="580" dirty="0"/>
          </a:p>
        </p:txBody>
      </p:sp>
      <p:sp>
        <p:nvSpPr>
          <p:cNvPr id="32" name="Shape 30"/>
          <p:cNvSpPr/>
          <p:nvPr/>
        </p:nvSpPr>
        <p:spPr>
          <a:xfrm>
            <a:off x="2862072" y="1417320"/>
            <a:ext cx="105156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2889504" y="1444752"/>
            <a:ext cx="9966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Three</a:t>
            </a:r>
            <a:endParaRPr lang="en-US" sz="580" dirty="0"/>
          </a:p>
        </p:txBody>
      </p:sp>
      <p:sp>
        <p:nvSpPr>
          <p:cNvPr id="34" name="Shape 32"/>
          <p:cNvSpPr/>
          <p:nvPr/>
        </p:nvSpPr>
        <p:spPr>
          <a:xfrm>
            <a:off x="3913632" y="1417320"/>
            <a:ext cx="9144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3941064" y="1444752"/>
            <a:ext cx="8595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Biomedical;</a:t>
            </a:r>
            <a:endParaRPr lang="en-US" sz="580" dirty="0"/>
          </a:p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Structural;</a:t>
            </a:r>
            <a:endParaRPr lang="en-US" sz="580" dirty="0"/>
          </a:p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Behavioral</a:t>
            </a:r>
            <a:endParaRPr lang="en-US" sz="580" dirty="0"/>
          </a:p>
        </p:txBody>
      </p:sp>
      <p:sp>
        <p:nvSpPr>
          <p:cNvPr id="36" name="Shape 34"/>
          <p:cNvSpPr/>
          <p:nvPr/>
        </p:nvSpPr>
        <p:spPr>
          <a:xfrm>
            <a:off x="4828032" y="1417320"/>
            <a:ext cx="11430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4855464" y="1444752"/>
            <a:ext cx="1088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HTS; SRHR education; GBV referral pathways; peer educator model...</a:t>
            </a:r>
            <a:endParaRPr lang="en-US" sz="580" dirty="0"/>
          </a:p>
        </p:txBody>
      </p:sp>
      <p:sp>
        <p:nvSpPr>
          <p:cNvPr id="38" name="Shape 36"/>
          <p:cNvSpPr/>
          <p:nvPr/>
        </p:nvSpPr>
        <p:spPr>
          <a:xfrm>
            <a:off x="5971032" y="1417320"/>
            <a:ext cx="1170432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7"/>
          <p:cNvSpPr/>
          <p:nvPr/>
        </p:nvSpPr>
        <p:spPr>
          <a:xfrm>
            <a:off x="5998464" y="1444752"/>
            <a:ext cx="11155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40,645 PLHIV on ART; 96% viral suppression; 47,730 GBV screenings...</a:t>
            </a:r>
            <a:endParaRPr lang="en-US" sz="580" dirty="0"/>
          </a:p>
        </p:txBody>
      </p:sp>
      <p:sp>
        <p:nvSpPr>
          <p:cNvPr id="40" name="Shape 38"/>
          <p:cNvSpPr/>
          <p:nvPr/>
        </p:nvSpPr>
        <p:spPr>
          <a:xfrm>
            <a:off x="7141464" y="1417320"/>
            <a:ext cx="1078992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39"/>
          <p:cNvSpPr/>
          <p:nvPr/>
        </p:nvSpPr>
        <p:spPr>
          <a:xfrm>
            <a:off x="7168896" y="1444752"/>
            <a:ext cx="102412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Sub-optimal ANC uptake; cultural barriers; limited youth-friendly services...</a:t>
            </a:r>
            <a:endParaRPr lang="en-US" sz="580" dirty="0"/>
          </a:p>
        </p:txBody>
      </p:sp>
      <p:sp>
        <p:nvSpPr>
          <p:cNvPr id="42" name="Shape 40"/>
          <p:cNvSpPr/>
          <p:nvPr/>
        </p:nvSpPr>
        <p:spPr>
          <a:xfrm>
            <a:off x="8220456" y="1417320"/>
            <a:ext cx="109728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 41"/>
          <p:cNvSpPr/>
          <p:nvPr/>
        </p:nvSpPr>
        <p:spPr>
          <a:xfrm>
            <a:off x="8247888" y="1444752"/>
            <a:ext cx="104241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Strengthen community demand creation; scale peer-led models...</a:t>
            </a:r>
            <a:endParaRPr lang="en-US" sz="580" dirty="0"/>
          </a:p>
        </p:txBody>
      </p:sp>
      <p:sp>
        <p:nvSpPr>
          <p:cNvPr id="44" name="Shape 42"/>
          <p:cNvSpPr/>
          <p:nvPr/>
        </p:nvSpPr>
        <p:spPr>
          <a:xfrm>
            <a:off x="164592" y="1929384"/>
            <a:ext cx="256032" cy="475488"/>
          </a:xfrm>
          <a:prstGeom prst="rect">
            <a:avLst/>
          </a:prstGeom>
          <a:solidFill>
            <a:srgbClr val="E8EDF2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43"/>
          <p:cNvSpPr/>
          <p:nvPr/>
        </p:nvSpPr>
        <p:spPr>
          <a:xfrm>
            <a:off x="192024" y="1956816"/>
            <a:ext cx="2011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580" dirty="0"/>
          </a:p>
        </p:txBody>
      </p:sp>
      <p:sp>
        <p:nvSpPr>
          <p:cNvPr id="46" name="Shape 44"/>
          <p:cNvSpPr/>
          <p:nvPr/>
        </p:nvSpPr>
        <p:spPr>
          <a:xfrm>
            <a:off x="420624" y="1929384"/>
            <a:ext cx="1207008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45"/>
          <p:cNvSpPr/>
          <p:nvPr/>
        </p:nvSpPr>
        <p:spPr>
          <a:xfrm>
            <a:off x="448056" y="1956816"/>
            <a:ext cx="115214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[Partner/Organisation Name]</a:t>
            </a:r>
            <a:endParaRPr lang="en-US" sz="580" dirty="0"/>
          </a:p>
        </p:txBody>
      </p:sp>
      <p:sp>
        <p:nvSpPr>
          <p:cNvPr id="48" name="Shape 46"/>
          <p:cNvSpPr/>
          <p:nvPr/>
        </p:nvSpPr>
        <p:spPr>
          <a:xfrm>
            <a:off x="1627632" y="1929384"/>
            <a:ext cx="1234440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 47"/>
          <p:cNvSpPr/>
          <p:nvPr/>
        </p:nvSpPr>
        <p:spPr>
          <a:xfrm>
            <a:off x="1655064" y="1956816"/>
            <a:ext cx="117957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Hotspot Counties</a:t>
            </a:r>
            <a:endParaRPr lang="en-US" sz="580" dirty="0"/>
          </a:p>
        </p:txBody>
      </p:sp>
      <p:sp>
        <p:nvSpPr>
          <p:cNvPr id="50" name="Shape 48"/>
          <p:cNvSpPr/>
          <p:nvPr/>
        </p:nvSpPr>
        <p:spPr>
          <a:xfrm>
            <a:off x="2862072" y="1929384"/>
            <a:ext cx="1051560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Text 49"/>
          <p:cNvSpPr/>
          <p:nvPr/>
        </p:nvSpPr>
        <p:spPr>
          <a:xfrm>
            <a:off x="2889504" y="1956816"/>
            <a:ext cx="9966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Teenage</a:t>
            </a:r>
            <a:endParaRPr lang="en-US" sz="580" dirty="0"/>
          </a:p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</a:t>
            </a:r>
            <a:endParaRPr lang="en-US" sz="580" dirty="0"/>
          </a:p>
        </p:txBody>
      </p:sp>
      <p:sp>
        <p:nvSpPr>
          <p:cNvPr id="52" name="Shape 50"/>
          <p:cNvSpPr/>
          <p:nvPr/>
        </p:nvSpPr>
        <p:spPr>
          <a:xfrm>
            <a:off x="3913632" y="1929384"/>
            <a:ext cx="914400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Text 51"/>
          <p:cNvSpPr/>
          <p:nvPr/>
        </p:nvSpPr>
        <p:spPr>
          <a:xfrm>
            <a:off x="3941064" y="1956816"/>
            <a:ext cx="8595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Structural;</a:t>
            </a:r>
            <a:endParaRPr lang="en-US" sz="580" dirty="0"/>
          </a:p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Behavioral</a:t>
            </a:r>
            <a:endParaRPr lang="en-US" sz="580" dirty="0"/>
          </a:p>
        </p:txBody>
      </p:sp>
      <p:sp>
        <p:nvSpPr>
          <p:cNvPr id="54" name="Shape 52"/>
          <p:cNvSpPr/>
          <p:nvPr/>
        </p:nvSpPr>
        <p:spPr>
          <a:xfrm>
            <a:off x="4828032" y="1929384"/>
            <a:ext cx="1143000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53"/>
          <p:cNvSpPr/>
          <p:nvPr/>
        </p:nvSpPr>
        <p:spPr>
          <a:xfrm>
            <a:off x="4855464" y="1956816"/>
            <a:ext cx="1088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FGM awareness; alternative rites of passage; dignity kits; community dialogue...</a:t>
            </a:r>
            <a:endParaRPr lang="en-US" sz="580" dirty="0"/>
          </a:p>
        </p:txBody>
      </p:sp>
      <p:sp>
        <p:nvSpPr>
          <p:cNvPr id="56" name="Shape 54"/>
          <p:cNvSpPr/>
          <p:nvPr/>
        </p:nvSpPr>
        <p:spPr>
          <a:xfrm>
            <a:off x="5971032" y="1929384"/>
            <a:ext cx="1170432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 55"/>
          <p:cNvSpPr/>
          <p:nvPr/>
        </p:nvSpPr>
        <p:spPr>
          <a:xfrm>
            <a:off x="5998464" y="1956816"/>
            <a:ext cx="11155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FGM prevalence dropped 38%→14%; 14 counties with legislation; 210 ARP graduates...</a:t>
            </a:r>
            <a:endParaRPr lang="en-US" sz="580" dirty="0"/>
          </a:p>
        </p:txBody>
      </p:sp>
      <p:sp>
        <p:nvSpPr>
          <p:cNvPr id="58" name="Shape 56"/>
          <p:cNvSpPr/>
          <p:nvPr/>
        </p:nvSpPr>
        <p:spPr>
          <a:xfrm>
            <a:off x="7141464" y="1929384"/>
            <a:ext cx="1078992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 57"/>
          <p:cNvSpPr/>
          <p:nvPr/>
        </p:nvSpPr>
        <p:spPr>
          <a:xfrm>
            <a:off x="7168896" y="1956816"/>
            <a:ext cx="102412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Cross-border FGM; medicalization; community resistance...</a:t>
            </a:r>
            <a:endParaRPr lang="en-US" sz="580" dirty="0"/>
          </a:p>
        </p:txBody>
      </p:sp>
      <p:sp>
        <p:nvSpPr>
          <p:cNvPr id="60" name="Shape 58"/>
          <p:cNvSpPr/>
          <p:nvPr/>
        </p:nvSpPr>
        <p:spPr>
          <a:xfrm>
            <a:off x="8220456" y="1929384"/>
            <a:ext cx="1097280" cy="475488"/>
          </a:xfrm>
          <a:prstGeom prst="rect">
            <a:avLst/>
          </a:prstGeom>
          <a:solidFill>
            <a:srgbClr val="F4F7FA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 59"/>
          <p:cNvSpPr/>
          <p:nvPr/>
        </p:nvSpPr>
        <p:spPr>
          <a:xfrm>
            <a:off x="8247888" y="1956816"/>
            <a:ext cx="104241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Increase budget; free reconstruction surgery; cross-border enforcement framework...</a:t>
            </a:r>
            <a:endParaRPr lang="en-US" sz="580" dirty="0"/>
          </a:p>
        </p:txBody>
      </p:sp>
      <p:sp>
        <p:nvSpPr>
          <p:cNvPr id="62" name="Shape 60"/>
          <p:cNvSpPr/>
          <p:nvPr/>
        </p:nvSpPr>
        <p:spPr>
          <a:xfrm>
            <a:off x="164592" y="2441448"/>
            <a:ext cx="256032" cy="475488"/>
          </a:xfrm>
          <a:prstGeom prst="rect">
            <a:avLst/>
          </a:prstGeom>
          <a:solidFill>
            <a:srgbClr val="E8EDF2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Text 61"/>
          <p:cNvSpPr/>
          <p:nvPr/>
        </p:nvSpPr>
        <p:spPr>
          <a:xfrm>
            <a:off x="192024" y="2468880"/>
            <a:ext cx="2011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580" dirty="0"/>
          </a:p>
        </p:txBody>
      </p:sp>
      <p:sp>
        <p:nvSpPr>
          <p:cNvPr id="64" name="Shape 62"/>
          <p:cNvSpPr/>
          <p:nvPr/>
        </p:nvSpPr>
        <p:spPr>
          <a:xfrm>
            <a:off x="420624" y="2441448"/>
            <a:ext cx="1207008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 63"/>
          <p:cNvSpPr/>
          <p:nvPr/>
        </p:nvSpPr>
        <p:spPr>
          <a:xfrm>
            <a:off x="448056" y="2468880"/>
            <a:ext cx="115214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[Partner/Organisation Name]</a:t>
            </a:r>
            <a:endParaRPr lang="en-US" sz="580" dirty="0"/>
          </a:p>
        </p:txBody>
      </p:sp>
      <p:sp>
        <p:nvSpPr>
          <p:cNvPr id="66" name="Shape 64"/>
          <p:cNvSpPr/>
          <p:nvPr/>
        </p:nvSpPr>
        <p:spPr>
          <a:xfrm>
            <a:off x="1627632" y="2441448"/>
            <a:ext cx="123444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7" name="Text 65"/>
          <p:cNvSpPr/>
          <p:nvPr/>
        </p:nvSpPr>
        <p:spPr>
          <a:xfrm>
            <a:off x="1655064" y="2468880"/>
            <a:ext cx="117957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</a:t>
            </a:r>
            <a:endParaRPr lang="en-US" sz="580" dirty="0"/>
          </a:p>
        </p:txBody>
      </p:sp>
      <p:sp>
        <p:nvSpPr>
          <p:cNvPr id="68" name="Shape 66"/>
          <p:cNvSpPr/>
          <p:nvPr/>
        </p:nvSpPr>
        <p:spPr>
          <a:xfrm>
            <a:off x="2862072" y="2441448"/>
            <a:ext cx="105156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9" name="Text 67"/>
          <p:cNvSpPr/>
          <p:nvPr/>
        </p:nvSpPr>
        <p:spPr>
          <a:xfrm>
            <a:off x="2889504" y="2468880"/>
            <a:ext cx="9966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</a:t>
            </a:r>
            <a:endParaRPr lang="en-US" sz="580" dirty="0"/>
          </a:p>
        </p:txBody>
      </p:sp>
      <p:sp>
        <p:nvSpPr>
          <p:cNvPr id="70" name="Shape 68"/>
          <p:cNvSpPr/>
          <p:nvPr/>
        </p:nvSpPr>
        <p:spPr>
          <a:xfrm>
            <a:off x="3913632" y="2441448"/>
            <a:ext cx="9144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1" name="Text 69"/>
          <p:cNvSpPr/>
          <p:nvPr/>
        </p:nvSpPr>
        <p:spPr>
          <a:xfrm>
            <a:off x="3941064" y="2468880"/>
            <a:ext cx="8595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</a:t>
            </a:r>
            <a:endParaRPr lang="en-US" sz="580" dirty="0"/>
          </a:p>
        </p:txBody>
      </p:sp>
      <p:sp>
        <p:nvSpPr>
          <p:cNvPr id="72" name="Shape 70"/>
          <p:cNvSpPr/>
          <p:nvPr/>
        </p:nvSpPr>
        <p:spPr>
          <a:xfrm>
            <a:off x="4828032" y="2441448"/>
            <a:ext cx="11430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3" name="Text 71"/>
          <p:cNvSpPr/>
          <p:nvPr/>
        </p:nvSpPr>
        <p:spPr>
          <a:xfrm>
            <a:off x="4855464" y="2468880"/>
            <a:ext cx="1088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 aid; capacity building of duty bearers; shelter; economic empowerment...</a:t>
            </a:r>
            <a:endParaRPr lang="en-US" sz="580" dirty="0"/>
          </a:p>
        </p:txBody>
      </p:sp>
      <p:sp>
        <p:nvSpPr>
          <p:cNvPr id="74" name="Shape 72"/>
          <p:cNvSpPr/>
          <p:nvPr/>
        </p:nvSpPr>
        <p:spPr>
          <a:xfrm>
            <a:off x="5971032" y="2441448"/>
            <a:ext cx="1170432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5" name="Text 73"/>
          <p:cNvSpPr/>
          <p:nvPr/>
        </p:nvSpPr>
        <p:spPr>
          <a:xfrm>
            <a:off x="5998464" y="2468880"/>
            <a:ext cx="111556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12,000 survivors supported free; civil society advocacy; psychosocial support...</a:t>
            </a:r>
            <a:endParaRPr lang="en-US" sz="580" dirty="0"/>
          </a:p>
        </p:txBody>
      </p:sp>
      <p:sp>
        <p:nvSpPr>
          <p:cNvPr id="76" name="Shape 74"/>
          <p:cNvSpPr/>
          <p:nvPr/>
        </p:nvSpPr>
        <p:spPr>
          <a:xfrm>
            <a:off x="7141464" y="2441448"/>
            <a:ext cx="1078992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 75"/>
          <p:cNvSpPr/>
          <p:nvPr/>
        </p:nvSpPr>
        <p:spPr>
          <a:xfrm>
            <a:off x="7168896" y="2468880"/>
            <a:ext cx="102412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 conviction rates; corruption; economic vulnerability of survivors...</a:t>
            </a:r>
            <a:endParaRPr lang="en-US" sz="580" dirty="0"/>
          </a:p>
        </p:txBody>
      </p:sp>
      <p:sp>
        <p:nvSpPr>
          <p:cNvPr id="78" name="Shape 76"/>
          <p:cNvSpPr/>
          <p:nvPr/>
        </p:nvSpPr>
        <p:spPr>
          <a:xfrm>
            <a:off x="8220456" y="2441448"/>
            <a:ext cx="109728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9" name="Text 77"/>
          <p:cNvSpPr/>
          <p:nvPr/>
        </p:nvSpPr>
        <p:spPr>
          <a:xfrm>
            <a:off x="8247888" y="2468880"/>
            <a:ext cx="104241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5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Stronger accountability framework for perpetrators; sustained donor funding...</a:t>
            </a:r>
            <a:endParaRPr lang="en-US" sz="580" dirty="0"/>
          </a:p>
        </p:txBody>
      </p:sp>
      <p:sp>
        <p:nvSpPr>
          <p:cNvPr id="82" name="Shape 80"/>
          <p:cNvSpPr/>
          <p:nvPr/>
        </p:nvSpPr>
        <p:spPr>
          <a:xfrm>
            <a:off x="164592" y="3273552"/>
            <a:ext cx="8823960" cy="256032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3" name="Text 81"/>
          <p:cNvSpPr/>
          <p:nvPr/>
        </p:nvSpPr>
        <p:spPr>
          <a:xfrm>
            <a:off x="228600" y="3273552"/>
            <a:ext cx="8686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 AREA OPTIONS:  All Three  |  Teenage Pregnancy &amp; HIV  |  Teenage Pregnancy &amp; SGBV  |  HIV &amp; SGBV  |  Teenage Pregnancy Only  |  New HIV Infections Only  |  SGBV Only</a:t>
            </a:r>
            <a:endParaRPr lang="en-US" sz="750" dirty="0"/>
          </a:p>
        </p:txBody>
      </p:sp>
      <p:sp>
        <p:nvSpPr>
          <p:cNvPr id="84" name="Shape 82"/>
          <p:cNvSpPr/>
          <p:nvPr/>
        </p:nvSpPr>
        <p:spPr>
          <a:xfrm>
            <a:off x="164592" y="3621024"/>
            <a:ext cx="210312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5" name="Shape 83"/>
          <p:cNvSpPr/>
          <p:nvPr/>
        </p:nvSpPr>
        <p:spPr>
          <a:xfrm>
            <a:off x="164592" y="3621024"/>
            <a:ext cx="2103120" cy="64008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6" name="Text 84"/>
          <p:cNvSpPr/>
          <p:nvPr/>
        </p:nvSpPr>
        <p:spPr>
          <a:xfrm>
            <a:off x="256032" y="3712464"/>
            <a:ext cx="193852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📋 Standardised Template</a:t>
            </a:r>
            <a:endParaRPr lang="en-US" sz="900" dirty="0"/>
          </a:p>
        </p:txBody>
      </p:sp>
      <p:sp>
        <p:nvSpPr>
          <p:cNvPr id="87" name="Text 85"/>
          <p:cNvSpPr/>
          <p:nvPr/>
        </p:nvSpPr>
        <p:spPr>
          <a:xfrm>
            <a:off x="256032" y="3986784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7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structure for all partners enabling direct comparison and data aggregation</a:t>
            </a:r>
            <a:endParaRPr lang="en-US" sz="780" dirty="0"/>
          </a:p>
        </p:txBody>
      </p:sp>
      <p:sp>
        <p:nvSpPr>
          <p:cNvPr id="88" name="Shape 86"/>
          <p:cNvSpPr/>
          <p:nvPr/>
        </p:nvSpPr>
        <p:spPr>
          <a:xfrm>
            <a:off x="2395728" y="3621024"/>
            <a:ext cx="210312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9" name="Shape 87"/>
          <p:cNvSpPr/>
          <p:nvPr/>
        </p:nvSpPr>
        <p:spPr>
          <a:xfrm>
            <a:off x="2395728" y="3621024"/>
            <a:ext cx="2103120" cy="64008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0" name="Text 88"/>
          <p:cNvSpPr/>
          <p:nvPr/>
        </p:nvSpPr>
        <p:spPr>
          <a:xfrm>
            <a:off x="2487168" y="3712464"/>
            <a:ext cx="193852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🗺 County Reference Sheet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2487168" y="3986784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7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47 counties listed — partners selected counties from a validated reference list</a:t>
            </a:r>
            <a:endParaRPr lang="en-US" sz="780" dirty="0"/>
          </a:p>
        </p:txBody>
      </p:sp>
      <p:sp>
        <p:nvSpPr>
          <p:cNvPr id="92" name="Shape 90"/>
          <p:cNvSpPr/>
          <p:nvPr/>
        </p:nvSpPr>
        <p:spPr>
          <a:xfrm>
            <a:off x="4626864" y="3621024"/>
            <a:ext cx="210312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3" name="Shape 91"/>
          <p:cNvSpPr/>
          <p:nvPr/>
        </p:nvSpPr>
        <p:spPr>
          <a:xfrm>
            <a:off x="4626864" y="3621024"/>
            <a:ext cx="2103120" cy="64008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4" name="Text 92"/>
          <p:cNvSpPr/>
          <p:nvPr/>
        </p:nvSpPr>
        <p:spPr>
          <a:xfrm>
            <a:off x="4718304" y="3712464"/>
            <a:ext cx="193852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📌 Multi-Select Domains</a:t>
            </a:r>
            <a:endParaRPr lang="en-US" sz="900" dirty="0"/>
          </a:p>
        </p:txBody>
      </p:sp>
      <p:sp>
        <p:nvSpPr>
          <p:cNvPr id="95" name="Text 93"/>
          <p:cNvSpPr/>
          <p:nvPr/>
        </p:nvSpPr>
        <p:spPr>
          <a:xfrm>
            <a:off x="4718304" y="3986784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7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Partners could select multiple intervention domains per programme</a:t>
            </a:r>
            <a:endParaRPr lang="en-US" sz="780" dirty="0"/>
          </a:p>
        </p:txBody>
      </p:sp>
      <p:sp>
        <p:nvSpPr>
          <p:cNvPr id="96" name="Shape 94"/>
          <p:cNvSpPr/>
          <p:nvPr/>
        </p:nvSpPr>
        <p:spPr>
          <a:xfrm>
            <a:off x="6858000" y="3621024"/>
            <a:ext cx="210312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2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7" name="Shape 95"/>
          <p:cNvSpPr/>
          <p:nvPr/>
        </p:nvSpPr>
        <p:spPr>
          <a:xfrm>
            <a:off x="6858000" y="3621024"/>
            <a:ext cx="2103120" cy="64008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8" name="Text 96"/>
          <p:cNvSpPr/>
          <p:nvPr/>
        </p:nvSpPr>
        <p:spPr>
          <a:xfrm>
            <a:off x="6949440" y="3712464"/>
            <a:ext cx="193852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📝 Instructions Included</a:t>
            </a:r>
            <a:endParaRPr lang="en-US" sz="900" dirty="0"/>
          </a:p>
        </p:txBody>
      </p:sp>
      <p:sp>
        <p:nvSpPr>
          <p:cNvPr id="99" name="Text 97"/>
          <p:cNvSpPr/>
          <p:nvPr/>
        </p:nvSpPr>
        <p:spPr>
          <a:xfrm>
            <a:off x="6949440" y="3986784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780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guidance on completing each column to reduce ambiguity in partner responses</a:t>
            </a:r>
            <a:endParaRPr lang="en-US" sz="78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91440"/>
            <a:ext cx="3657600" cy="505206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91440"/>
            <a:ext cx="292608" cy="5052060"/>
          </a:xfrm>
          <a:prstGeom prst="rect">
            <a:avLst/>
          </a:prstGeom>
          <a:solidFill>
            <a:srgbClr val="E8A020"/>
          </a:solidFill>
          <a:ln w="12700">
            <a:solidFill>
              <a:srgbClr val="E8A02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457200" y="502920"/>
            <a:ext cx="2926080" cy="1417320"/>
          </a:xfrm>
          <a:prstGeom prst="rect">
            <a:avLst/>
          </a:prstGeom>
          <a:solidFill>
            <a:srgbClr val="132E50"/>
          </a:solidFill>
          <a:ln w="12700">
            <a:solidFill>
              <a:srgbClr val="132E5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57200" y="548640"/>
            <a:ext cx="29260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</a:t>
            </a:r>
            <a:endParaRPr lang="en-US" sz="7200" dirty="0"/>
          </a:p>
        </p:txBody>
      </p:sp>
      <p:sp>
        <p:nvSpPr>
          <p:cNvPr id="7" name="Text 5"/>
          <p:cNvSpPr/>
          <p:nvPr/>
        </p:nvSpPr>
        <p:spPr>
          <a:xfrm>
            <a:off x="457200" y="141732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Partners &amp; Organisations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2057400"/>
            <a:ext cx="658368" cy="777240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457200" y="2084832"/>
            <a:ext cx="65836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457200" y="2487168"/>
            <a:ext cx="65836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CSO / NGO</a:t>
            </a:r>
            <a:endParaRPr lang="en-US" sz="650" dirty="0"/>
          </a:p>
        </p:txBody>
      </p:sp>
      <p:sp>
        <p:nvSpPr>
          <p:cNvPr id="11" name="Shape 9"/>
          <p:cNvSpPr/>
          <p:nvPr/>
        </p:nvSpPr>
        <p:spPr>
          <a:xfrm>
            <a:off x="1188720" y="2057400"/>
            <a:ext cx="658368" cy="77724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1188720" y="2084832"/>
            <a:ext cx="65836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188720" y="2487168"/>
            <a:ext cx="65836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&amp; Intl</a:t>
            </a:r>
            <a:endParaRPr lang="en-US" sz="650" dirty="0"/>
          </a:p>
        </p:txBody>
      </p:sp>
      <p:sp>
        <p:nvSpPr>
          <p:cNvPr id="14" name="Shape 12"/>
          <p:cNvSpPr/>
          <p:nvPr/>
        </p:nvSpPr>
        <p:spPr>
          <a:xfrm>
            <a:off x="1920240" y="2057400"/>
            <a:ext cx="658368" cy="777240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1920240" y="2084832"/>
            <a:ext cx="65836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1920240" y="2487168"/>
            <a:ext cx="65836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Govt</a:t>
            </a:r>
            <a:endParaRPr lang="en-US" sz="650" dirty="0"/>
          </a:p>
        </p:txBody>
      </p:sp>
      <p:sp>
        <p:nvSpPr>
          <p:cNvPr id="17" name="Shape 15"/>
          <p:cNvSpPr/>
          <p:nvPr/>
        </p:nvSpPr>
        <p:spPr>
          <a:xfrm>
            <a:off x="2651760" y="2057400"/>
            <a:ext cx="658368" cy="777240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2651760" y="2084832"/>
            <a:ext cx="65836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2651760" y="2487168"/>
            <a:ext cx="65836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Faith / FBO</a:t>
            </a:r>
            <a:endParaRPr lang="en-US" sz="650" dirty="0"/>
          </a:p>
        </p:txBody>
      </p:sp>
      <p:pic>
        <p:nvPicPr>
          <p:cNvPr id="2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2999232"/>
            <a:ext cx="347472" cy="347472"/>
          </a:xfrm>
          <a:prstGeom prst="rect">
            <a:avLst/>
          </a:prstGeom>
        </p:spPr>
      </p:pic>
      <p:sp>
        <p:nvSpPr>
          <p:cNvPr id="21" name="Text 18"/>
          <p:cNvSpPr/>
          <p:nvPr/>
        </p:nvSpPr>
        <p:spPr>
          <a:xfrm>
            <a:off x="1005840" y="2999232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HIV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Infections</a:t>
            </a:r>
            <a:endParaRPr lang="en-US" sz="1050" dirty="0"/>
          </a:p>
        </p:txBody>
      </p:sp>
      <p:pic>
        <p:nvPicPr>
          <p:cNvPr id="2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8" y="3566160"/>
            <a:ext cx="347472" cy="347472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1005840" y="3566160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Teenage</a:t>
            </a:r>
            <a:endParaRPr lang="en-US" sz="1050" dirty="0"/>
          </a:p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</a:t>
            </a:r>
            <a:endParaRPr lang="en-US" sz="1050" dirty="0"/>
          </a:p>
        </p:txBody>
      </p:sp>
      <p:pic>
        <p:nvPicPr>
          <p:cNvPr id="2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28" y="4133088"/>
            <a:ext cx="347472" cy="34747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005840" y="4133088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</a:t>
            </a:r>
            <a:endParaRPr lang="en-US" sz="1050" dirty="0"/>
          </a:p>
        </p:txBody>
      </p:sp>
      <p:sp>
        <p:nvSpPr>
          <p:cNvPr id="26" name="Shape 21"/>
          <p:cNvSpPr/>
          <p:nvPr/>
        </p:nvSpPr>
        <p:spPr>
          <a:xfrm>
            <a:off x="3657600" y="91440"/>
            <a:ext cx="36576" cy="5052060"/>
          </a:xfrm>
          <a:prstGeom prst="rect">
            <a:avLst/>
          </a:prstGeom>
          <a:solidFill>
            <a:srgbClr val="F6C96C"/>
          </a:solidFill>
          <a:ln w="12700">
            <a:solidFill>
              <a:srgbClr val="F6C96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2"/>
          <p:cNvSpPr/>
          <p:nvPr/>
        </p:nvSpPr>
        <p:spPr>
          <a:xfrm>
            <a:off x="3858768" y="411480"/>
            <a:ext cx="5074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500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 THREAT</a:t>
            </a:r>
            <a:endParaRPr lang="en-US" sz="1000" dirty="0"/>
          </a:p>
        </p:txBody>
      </p:sp>
      <p:sp>
        <p:nvSpPr>
          <p:cNvPr id="28" name="Text 23"/>
          <p:cNvSpPr/>
          <p:nvPr/>
        </p:nvSpPr>
        <p:spPr>
          <a:xfrm>
            <a:off x="3858768" y="777240"/>
            <a:ext cx="5074920" cy="11704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 Mapping</a:t>
            </a:r>
            <a:endParaRPr lang="en-US" sz="3600" dirty="0"/>
          </a:p>
          <a:p>
            <a:pPr marL="0" indent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Results</a:t>
            </a:r>
            <a:endParaRPr lang="en-US" sz="3600" dirty="0"/>
          </a:p>
        </p:txBody>
      </p:sp>
      <p:sp>
        <p:nvSpPr>
          <p:cNvPr id="29" name="Text 24"/>
          <p:cNvSpPr/>
          <p:nvPr/>
        </p:nvSpPr>
        <p:spPr>
          <a:xfrm>
            <a:off x="3858768" y="2029968"/>
            <a:ext cx="5074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Working Group Briefing — FY 2025/2026</a:t>
            </a:r>
            <a:endParaRPr lang="en-US" sz="1300" dirty="0"/>
          </a:p>
        </p:txBody>
      </p:sp>
      <p:sp>
        <p:nvSpPr>
          <p:cNvPr id="30" name="Shape 25"/>
          <p:cNvSpPr/>
          <p:nvPr/>
        </p:nvSpPr>
        <p:spPr>
          <a:xfrm>
            <a:off x="3858768" y="2487168"/>
            <a:ext cx="5029200" cy="36576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6"/>
          <p:cNvSpPr/>
          <p:nvPr/>
        </p:nvSpPr>
        <p:spPr>
          <a:xfrm>
            <a:off x="3858768" y="2633472"/>
            <a:ext cx="128016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47+</a:t>
            </a:r>
            <a:endParaRPr lang="en-US" sz="2200" dirty="0"/>
          </a:p>
        </p:txBody>
      </p:sp>
      <p:sp>
        <p:nvSpPr>
          <p:cNvPr id="32" name="Text 27"/>
          <p:cNvSpPr/>
          <p:nvPr/>
        </p:nvSpPr>
        <p:spPr>
          <a:xfrm>
            <a:off x="5212080" y="2633472"/>
            <a:ext cx="37490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Counties Covered</a:t>
            </a:r>
            <a:endParaRPr lang="en-US" sz="1050" dirty="0"/>
          </a:p>
        </p:txBody>
      </p:sp>
      <p:sp>
        <p:nvSpPr>
          <p:cNvPr id="33" name="Text 28"/>
          <p:cNvSpPr/>
          <p:nvPr/>
        </p:nvSpPr>
        <p:spPr>
          <a:xfrm>
            <a:off x="3858768" y="3182112"/>
            <a:ext cx="128016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828K+</a:t>
            </a:r>
            <a:endParaRPr lang="en-US" sz="2200" dirty="0"/>
          </a:p>
        </p:txBody>
      </p:sp>
      <p:sp>
        <p:nvSpPr>
          <p:cNvPr id="34" name="Text 29"/>
          <p:cNvSpPr/>
          <p:nvPr/>
        </p:nvSpPr>
        <p:spPr>
          <a:xfrm>
            <a:off x="5212080" y="3182112"/>
            <a:ext cx="37490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Adolescents Reached</a:t>
            </a:r>
            <a:endParaRPr lang="en-US" sz="1050" dirty="0"/>
          </a:p>
        </p:txBody>
      </p:sp>
      <p:sp>
        <p:nvSpPr>
          <p:cNvPr id="35" name="Text 30"/>
          <p:cNvSpPr/>
          <p:nvPr/>
        </p:nvSpPr>
        <p:spPr>
          <a:xfrm>
            <a:off x="3858768" y="3730752"/>
            <a:ext cx="128016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12,000+</a:t>
            </a:r>
            <a:endParaRPr lang="en-US" sz="2200" dirty="0"/>
          </a:p>
        </p:txBody>
      </p:sp>
      <p:sp>
        <p:nvSpPr>
          <p:cNvPr id="36" name="Text 31"/>
          <p:cNvSpPr/>
          <p:nvPr/>
        </p:nvSpPr>
        <p:spPr>
          <a:xfrm>
            <a:off x="5212080" y="3730752"/>
            <a:ext cx="37490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D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 Survivors Supported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RESPONDED TO THE MAPPING?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 Organisations  |  10 Submissions  |  4 Sectors</a:t>
            </a:r>
            <a:endParaRPr lang="en-US" sz="850" dirty="0"/>
          </a:p>
        </p:txBody>
      </p:sp>
      <p:sp>
        <p:nvSpPr>
          <p:cNvPr id="9" name="Shape 6"/>
          <p:cNvSpPr/>
          <p:nvPr/>
        </p:nvSpPr>
        <p:spPr>
          <a:xfrm>
            <a:off x="3200400" y="914400"/>
            <a:ext cx="2743200" cy="352044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3200400" y="1280160"/>
            <a:ext cx="2743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E8A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</a:t>
            </a:r>
            <a:endParaRPr lang="en-US" sz="7200" dirty="0"/>
          </a:p>
        </p:txBody>
      </p:sp>
      <p:sp>
        <p:nvSpPr>
          <p:cNvPr id="11" name="Text 8"/>
          <p:cNvSpPr/>
          <p:nvPr/>
        </p:nvSpPr>
        <p:spPr>
          <a:xfrm>
            <a:off x="3200400" y="2423160"/>
            <a:ext cx="2743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Organisations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3200400" y="3090672"/>
            <a:ext cx="27432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submitted mapping data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FY 2025/2026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228600" y="914400"/>
            <a:ext cx="2834640" cy="1691640"/>
          </a:xfrm>
          <a:prstGeom prst="rect">
            <a:avLst/>
          </a:prstGeom>
          <a:solidFill>
            <a:srgbClr val="EDE0F8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228600" y="914400"/>
            <a:ext cx="64008" cy="1691640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347472" y="1005840"/>
            <a:ext cx="822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60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4600" dirty="0"/>
          </a:p>
        </p:txBody>
      </p:sp>
      <p:sp>
        <p:nvSpPr>
          <p:cNvPr id="16" name="Text 13"/>
          <p:cNvSpPr/>
          <p:nvPr/>
        </p:nvSpPr>
        <p:spPr>
          <a:xfrm>
            <a:off x="347472" y="1664208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44%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1234440" y="987552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Civil Society &amp; NGOs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1234440" y="1325880"/>
            <a:ext cx="17373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Equality Now, FIDA, Anti-FGM Board, Wangu Kanja, CCGD, GBV Recovery Centre, POLICARE, HAK, NGAAF, ACT, African W&amp;C Features, GEM Trust, ActionAid, Red Cross</a:t>
            </a:r>
            <a:endParaRPr lang="en-US" sz="700" dirty="0"/>
          </a:p>
        </p:txBody>
      </p:sp>
      <p:sp>
        <p:nvSpPr>
          <p:cNvPr id="19" name="Shape 16"/>
          <p:cNvSpPr/>
          <p:nvPr/>
        </p:nvSpPr>
        <p:spPr>
          <a:xfrm>
            <a:off x="228600" y="2743200"/>
            <a:ext cx="2834640" cy="1691640"/>
          </a:xfrm>
          <a:prstGeom prst="rect">
            <a:avLst/>
          </a:prstGeom>
          <a:solidFill>
            <a:srgbClr val="D5F0E3"/>
          </a:solidFill>
          <a:ln w="12700">
            <a:solidFill>
              <a:srgbClr val="1A7A4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Shape 17"/>
          <p:cNvSpPr/>
          <p:nvPr/>
        </p:nvSpPr>
        <p:spPr>
          <a:xfrm>
            <a:off x="228600" y="2743200"/>
            <a:ext cx="64008" cy="1691640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8"/>
          <p:cNvSpPr/>
          <p:nvPr/>
        </p:nvSpPr>
        <p:spPr>
          <a:xfrm>
            <a:off x="347472" y="2834640"/>
            <a:ext cx="822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60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4600" dirty="0"/>
          </a:p>
        </p:txBody>
      </p:sp>
      <p:sp>
        <p:nvSpPr>
          <p:cNvPr id="22" name="Text 19"/>
          <p:cNvSpPr/>
          <p:nvPr/>
        </p:nvSpPr>
        <p:spPr>
          <a:xfrm>
            <a:off x="347472" y="3493008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1234440" y="2816352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 Ministries &amp; Agencies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1234440" y="3154680"/>
            <a:ext cx="17373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MOH Adolescent Health, NCPD, NGAAF, Anti-FGM Board, Ministry of Interior, Directorate of Social Development</a:t>
            </a:r>
            <a:endParaRPr lang="en-US" sz="700" dirty="0"/>
          </a:p>
        </p:txBody>
      </p:sp>
      <p:sp>
        <p:nvSpPr>
          <p:cNvPr id="25" name="Shape 22"/>
          <p:cNvSpPr/>
          <p:nvPr/>
        </p:nvSpPr>
        <p:spPr>
          <a:xfrm>
            <a:off x="6080760" y="914400"/>
            <a:ext cx="2834640" cy="1691640"/>
          </a:xfrm>
          <a:prstGeom prst="rect">
            <a:avLst/>
          </a:prstGeom>
          <a:solidFill>
            <a:srgbClr val="E0F4F3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>
            <a:off x="8851392" y="914400"/>
            <a:ext cx="64008" cy="169164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>
            <a:off x="6080760" y="1005840"/>
            <a:ext cx="822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60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4600" dirty="0"/>
          </a:p>
        </p:txBody>
      </p:sp>
      <p:sp>
        <p:nvSpPr>
          <p:cNvPr id="28" name="Text 25"/>
          <p:cNvSpPr/>
          <p:nvPr/>
        </p:nvSpPr>
        <p:spPr>
          <a:xfrm>
            <a:off x="6080760" y="1664208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300" dirty="0"/>
          </a:p>
        </p:txBody>
      </p:sp>
      <p:sp>
        <p:nvSpPr>
          <p:cNvPr id="29" name="Text 26"/>
          <p:cNvSpPr/>
          <p:nvPr/>
        </p:nvSpPr>
        <p:spPr>
          <a:xfrm>
            <a:off x="6967728" y="987552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&amp; International Agencies</a:t>
            </a:r>
            <a:endParaRPr lang="en-US" sz="900" dirty="0"/>
          </a:p>
        </p:txBody>
      </p:sp>
      <p:sp>
        <p:nvSpPr>
          <p:cNvPr id="30" name="Text 27"/>
          <p:cNvSpPr/>
          <p:nvPr/>
        </p:nvSpPr>
        <p:spPr>
          <a:xfrm>
            <a:off x="6967728" y="1325880"/>
            <a:ext cx="17373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UNESCO, UNICEF, AMREF, TIKO Africa, APHRC, JICA</a:t>
            </a:r>
            <a:endParaRPr lang="en-US" sz="700" dirty="0"/>
          </a:p>
        </p:txBody>
      </p:sp>
      <p:sp>
        <p:nvSpPr>
          <p:cNvPr id="31" name="Shape 28"/>
          <p:cNvSpPr/>
          <p:nvPr/>
        </p:nvSpPr>
        <p:spPr>
          <a:xfrm>
            <a:off x="6080760" y="2743200"/>
            <a:ext cx="2834640" cy="1691640"/>
          </a:xfrm>
          <a:prstGeom prst="rect">
            <a:avLst/>
          </a:prstGeom>
          <a:solidFill>
            <a:srgbClr val="FDEBD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2" name="Shape 29"/>
          <p:cNvSpPr/>
          <p:nvPr/>
        </p:nvSpPr>
        <p:spPr>
          <a:xfrm>
            <a:off x="8851392" y="2743200"/>
            <a:ext cx="64008" cy="1691640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0"/>
          <p:cNvSpPr/>
          <p:nvPr/>
        </p:nvSpPr>
        <p:spPr>
          <a:xfrm>
            <a:off x="6080760" y="2834640"/>
            <a:ext cx="822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6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4600" dirty="0"/>
          </a:p>
        </p:txBody>
      </p:sp>
      <p:sp>
        <p:nvSpPr>
          <p:cNvPr id="34" name="Text 31"/>
          <p:cNvSpPr/>
          <p:nvPr/>
        </p:nvSpPr>
        <p:spPr>
          <a:xfrm>
            <a:off x="6080760" y="3493008"/>
            <a:ext cx="822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300" dirty="0"/>
          </a:p>
        </p:txBody>
      </p:sp>
      <p:sp>
        <p:nvSpPr>
          <p:cNvPr id="35" name="Text 32"/>
          <p:cNvSpPr/>
          <p:nvPr/>
        </p:nvSpPr>
        <p:spPr>
          <a:xfrm>
            <a:off x="6967728" y="2816352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Faith-Based &amp; FBO Health Organisations</a:t>
            </a:r>
            <a:endParaRPr lang="en-US" sz="900" dirty="0"/>
          </a:p>
        </p:txBody>
      </p:sp>
      <p:sp>
        <p:nvSpPr>
          <p:cNvPr id="36" name="Text 33"/>
          <p:cNvSpPr/>
          <p:nvPr/>
        </p:nvSpPr>
        <p:spPr>
          <a:xfrm>
            <a:off x="6967728" y="3154680"/>
            <a:ext cx="17373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Mind of a Queen/INERELA+, JICA/INERELA+, IMA World Health/INERELA+, INERELA+/MANERELA+, CHAK Jamii Tekelezi, CHAK CHAP Stawisha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PARTNERS ADDRESSING?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 Areas — Which Threats Each Organisation Targets</a:t>
            </a:r>
            <a:endParaRPr lang="en-US" sz="850" dirty="0"/>
          </a:p>
        </p:txBody>
      </p:sp>
      <p:sp>
        <p:nvSpPr>
          <p:cNvPr id="9" name="Text 6"/>
          <p:cNvSpPr/>
          <p:nvPr/>
        </p:nvSpPr>
        <p:spPr>
          <a:xfrm>
            <a:off x="228600" y="1042416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THREE (HIV + TP + SGBV)</a:t>
            </a:r>
            <a:endParaRPr lang="en-US" sz="850" dirty="0"/>
          </a:p>
        </p:txBody>
      </p:sp>
      <p:sp>
        <p:nvSpPr>
          <p:cNvPr id="10" name="Shape 7"/>
          <p:cNvSpPr/>
          <p:nvPr/>
        </p:nvSpPr>
        <p:spPr>
          <a:xfrm>
            <a:off x="2697480" y="1115568"/>
            <a:ext cx="3474720" cy="420624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2697480" y="1115568"/>
            <a:ext cx="3474720" cy="42062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6263640" y="1115568"/>
            <a:ext cx="502920" cy="42062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263640" y="1115568"/>
            <a:ext cx="502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6839712" y="1152144"/>
            <a:ext cx="502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34%</a:t>
            </a:r>
            <a:endParaRPr lang="en-US" sz="1200" dirty="0"/>
          </a:p>
        </p:txBody>
      </p:sp>
      <p:sp>
        <p:nvSpPr>
          <p:cNvPr id="15" name="Text 12"/>
          <p:cNvSpPr/>
          <p:nvPr/>
        </p:nvSpPr>
        <p:spPr>
          <a:xfrm>
            <a:off x="7406640" y="1115568"/>
            <a:ext cx="1508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TIKO Africa, APHRC, ICRHK, IMA World Health, INERELA+/MANERELA+, AMREF, UNICEF, NCPD, MOH programs, Directorate of Social Dev</a:t>
            </a:r>
            <a:endParaRPr lang="en-US" sz="620" dirty="0"/>
          </a:p>
        </p:txBody>
      </p:sp>
      <p:sp>
        <p:nvSpPr>
          <p:cNvPr id="16" name="Text 13"/>
          <p:cNvSpPr/>
          <p:nvPr/>
        </p:nvSpPr>
        <p:spPr>
          <a:xfrm>
            <a:off x="228600" y="1783080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TEENAGE PREGNANCY + SGBV</a:t>
            </a:r>
            <a:endParaRPr lang="en-US" sz="850" dirty="0"/>
          </a:p>
        </p:txBody>
      </p:sp>
      <p:sp>
        <p:nvSpPr>
          <p:cNvPr id="17" name="Shape 14"/>
          <p:cNvSpPr/>
          <p:nvPr/>
        </p:nvSpPr>
        <p:spPr>
          <a:xfrm>
            <a:off x="2697480" y="1856232"/>
            <a:ext cx="3474720" cy="420624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5"/>
          <p:cNvSpPr/>
          <p:nvPr/>
        </p:nvSpPr>
        <p:spPr>
          <a:xfrm>
            <a:off x="2697480" y="1856232"/>
            <a:ext cx="2861534" cy="420624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6"/>
          <p:cNvSpPr/>
          <p:nvPr/>
        </p:nvSpPr>
        <p:spPr>
          <a:xfrm>
            <a:off x="6263640" y="1856232"/>
            <a:ext cx="502920" cy="420624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6263640" y="1856232"/>
            <a:ext cx="502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6839712" y="1892808"/>
            <a:ext cx="502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28%</a:t>
            </a:r>
            <a:endParaRPr lang="en-US" sz="1200" dirty="0"/>
          </a:p>
        </p:txBody>
      </p:sp>
      <p:sp>
        <p:nvSpPr>
          <p:cNvPr id="22" name="Text 19"/>
          <p:cNvSpPr/>
          <p:nvPr/>
        </p:nvSpPr>
        <p:spPr>
          <a:xfrm>
            <a:off x="7406640" y="1856232"/>
            <a:ext cx="1508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UNESCO, Equality Now, CCGD, POLICARE, World Vision Kenya, JICA/INERELA+, Mind of a Queen, RHNK, Anti-FGM Board</a:t>
            </a:r>
            <a:endParaRPr lang="en-US" sz="620" dirty="0"/>
          </a:p>
        </p:txBody>
      </p:sp>
      <p:sp>
        <p:nvSpPr>
          <p:cNvPr id="23" name="Text 20"/>
          <p:cNvSpPr/>
          <p:nvPr/>
        </p:nvSpPr>
        <p:spPr>
          <a:xfrm>
            <a:off x="228600" y="2523744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SGBV ONLY</a:t>
            </a:r>
            <a:endParaRPr lang="en-US" sz="850" dirty="0"/>
          </a:p>
        </p:txBody>
      </p:sp>
      <p:sp>
        <p:nvSpPr>
          <p:cNvPr id="24" name="Shape 21"/>
          <p:cNvSpPr/>
          <p:nvPr/>
        </p:nvSpPr>
        <p:spPr>
          <a:xfrm>
            <a:off x="2697480" y="2596896"/>
            <a:ext cx="3474720" cy="420624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2"/>
          <p:cNvSpPr/>
          <p:nvPr/>
        </p:nvSpPr>
        <p:spPr>
          <a:xfrm>
            <a:off x="2697480" y="2596896"/>
            <a:ext cx="1941755" cy="420624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>
            <a:off x="6263640" y="2596896"/>
            <a:ext cx="502920" cy="420624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>
            <a:off x="6263640" y="2596896"/>
            <a:ext cx="502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500" dirty="0"/>
          </a:p>
        </p:txBody>
      </p:sp>
      <p:sp>
        <p:nvSpPr>
          <p:cNvPr id="28" name="Text 25"/>
          <p:cNvSpPr/>
          <p:nvPr/>
        </p:nvSpPr>
        <p:spPr>
          <a:xfrm>
            <a:off x="6839712" y="2633472"/>
            <a:ext cx="502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200" dirty="0"/>
          </a:p>
        </p:txBody>
      </p:sp>
      <p:sp>
        <p:nvSpPr>
          <p:cNvPr id="29" name="Text 26"/>
          <p:cNvSpPr/>
          <p:nvPr/>
        </p:nvSpPr>
        <p:spPr>
          <a:xfrm>
            <a:off x="7406640" y="2596896"/>
            <a:ext cx="1508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Wangu Kanja, GBV Recovery Centre, ActionAid, Red Cross, HAK, Ministry of Interior</a:t>
            </a:r>
            <a:endParaRPr lang="en-US" sz="620" dirty="0"/>
          </a:p>
        </p:txBody>
      </p:sp>
      <p:sp>
        <p:nvSpPr>
          <p:cNvPr id="30" name="Text 27"/>
          <p:cNvSpPr/>
          <p:nvPr/>
        </p:nvSpPr>
        <p:spPr>
          <a:xfrm>
            <a:off x="228600" y="3264408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TEENAGE PREGNANCY ONLY</a:t>
            </a:r>
            <a:endParaRPr lang="en-US" sz="850" dirty="0"/>
          </a:p>
        </p:txBody>
      </p:sp>
      <p:sp>
        <p:nvSpPr>
          <p:cNvPr id="31" name="Shape 28"/>
          <p:cNvSpPr/>
          <p:nvPr/>
        </p:nvSpPr>
        <p:spPr>
          <a:xfrm>
            <a:off x="2697480" y="3337560"/>
            <a:ext cx="3474720" cy="420624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29"/>
          <p:cNvSpPr/>
          <p:nvPr/>
        </p:nvSpPr>
        <p:spPr>
          <a:xfrm>
            <a:off x="2697480" y="3337560"/>
            <a:ext cx="1635162" cy="420624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30"/>
          <p:cNvSpPr/>
          <p:nvPr/>
        </p:nvSpPr>
        <p:spPr>
          <a:xfrm>
            <a:off x="6263640" y="3337560"/>
            <a:ext cx="502920" cy="420624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1"/>
          <p:cNvSpPr/>
          <p:nvPr/>
        </p:nvSpPr>
        <p:spPr>
          <a:xfrm>
            <a:off x="6263640" y="3337560"/>
            <a:ext cx="502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500" dirty="0"/>
          </a:p>
        </p:txBody>
      </p:sp>
      <p:sp>
        <p:nvSpPr>
          <p:cNvPr id="35" name="Text 32"/>
          <p:cNvSpPr/>
          <p:nvPr/>
        </p:nvSpPr>
        <p:spPr>
          <a:xfrm>
            <a:off x="6839712" y="3374136"/>
            <a:ext cx="502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16%</a:t>
            </a:r>
            <a:endParaRPr lang="en-US" sz="1200" dirty="0"/>
          </a:p>
        </p:txBody>
      </p:sp>
      <p:sp>
        <p:nvSpPr>
          <p:cNvPr id="36" name="Text 33"/>
          <p:cNvSpPr/>
          <p:nvPr/>
        </p:nvSpPr>
        <p:spPr>
          <a:xfrm>
            <a:off x="7406640" y="3337560"/>
            <a:ext cx="1508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Anti-FGM Board (FGM focus), NGAAF, ACT, GEM Trust, LWALA Community Alliance</a:t>
            </a:r>
            <a:endParaRPr lang="en-US" sz="620" dirty="0"/>
          </a:p>
        </p:txBody>
      </p:sp>
      <p:sp>
        <p:nvSpPr>
          <p:cNvPr id="37" name="Text 34"/>
          <p:cNvSpPr/>
          <p:nvPr/>
        </p:nvSpPr>
        <p:spPr>
          <a:xfrm>
            <a:off x="228600" y="4005072"/>
            <a:ext cx="23957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HIV &amp; SGBV  /  HIV &amp; TP</a:t>
            </a:r>
            <a:endParaRPr lang="en-US" sz="850" dirty="0"/>
          </a:p>
        </p:txBody>
      </p:sp>
      <p:sp>
        <p:nvSpPr>
          <p:cNvPr id="38" name="Shape 35"/>
          <p:cNvSpPr/>
          <p:nvPr/>
        </p:nvSpPr>
        <p:spPr>
          <a:xfrm>
            <a:off x="2697480" y="4078224"/>
            <a:ext cx="3474720" cy="420624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36"/>
          <p:cNvSpPr/>
          <p:nvPr/>
        </p:nvSpPr>
        <p:spPr>
          <a:xfrm>
            <a:off x="2697480" y="4078224"/>
            <a:ext cx="1941755" cy="42062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7"/>
          <p:cNvSpPr/>
          <p:nvPr/>
        </p:nvSpPr>
        <p:spPr>
          <a:xfrm>
            <a:off x="6263640" y="4078224"/>
            <a:ext cx="502920" cy="420624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38"/>
          <p:cNvSpPr/>
          <p:nvPr/>
        </p:nvSpPr>
        <p:spPr>
          <a:xfrm>
            <a:off x="6263640" y="4078224"/>
            <a:ext cx="502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500" dirty="0"/>
          </a:p>
        </p:txBody>
      </p:sp>
      <p:sp>
        <p:nvSpPr>
          <p:cNvPr id="42" name="Text 39"/>
          <p:cNvSpPr/>
          <p:nvPr/>
        </p:nvSpPr>
        <p:spPr>
          <a:xfrm>
            <a:off x="6839712" y="4114800"/>
            <a:ext cx="502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</a:t>
            </a:r>
            <a:endParaRPr lang="en-US" sz="1200" dirty="0"/>
          </a:p>
        </p:txBody>
      </p:sp>
      <p:sp>
        <p:nvSpPr>
          <p:cNvPr id="43" name="Text 40"/>
          <p:cNvSpPr/>
          <p:nvPr/>
        </p:nvSpPr>
        <p:spPr>
          <a:xfrm>
            <a:off x="7406640" y="4078224"/>
            <a:ext cx="1508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" i="1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FIDA Kenya (HIV &amp; SGBV), AHF Kenya (HIV &amp; TP), HAK (HIV &amp; SGBV), CHAK Jamii Tekelezi, CHAK CHAP Stawisha</a:t>
            </a:r>
            <a:endParaRPr lang="en-US" sz="620" dirty="0"/>
          </a:p>
        </p:txBody>
      </p:sp>
      <p:sp>
        <p:nvSpPr>
          <p:cNvPr id="44" name="Shape 41"/>
          <p:cNvSpPr/>
          <p:nvPr/>
        </p:nvSpPr>
        <p:spPr>
          <a:xfrm>
            <a:off x="228600" y="4572000"/>
            <a:ext cx="8686800" cy="164592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42"/>
          <p:cNvSpPr/>
          <p:nvPr/>
        </p:nvSpPr>
        <p:spPr>
          <a:xfrm>
            <a:off x="320040" y="4572000"/>
            <a:ext cx="850392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KEY INSIGHT: 93% of partners address SGBV in some form.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ARE THEY INTERVENING? — DOMAINS OF ACTION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Classification by Thematic Domain</a:t>
            </a:r>
            <a:endParaRPr lang="en-US" sz="850" dirty="0"/>
          </a:p>
        </p:txBody>
      </p:sp>
      <p:sp>
        <p:nvSpPr>
          <p:cNvPr id="8" name="Text 5"/>
          <p:cNvSpPr/>
          <p:nvPr/>
        </p:nvSpPr>
        <p:spPr>
          <a:xfrm>
            <a:off x="8046720" y="4828032"/>
            <a:ext cx="914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b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13</a:t>
            </a:r>
            <a:endParaRPr lang="en-US" sz="800" dirty="0"/>
          </a:p>
        </p:txBody>
      </p:sp>
      <p:sp>
        <p:nvSpPr>
          <p:cNvPr id="9" name="Shape 6"/>
          <p:cNvSpPr/>
          <p:nvPr/>
        </p:nvSpPr>
        <p:spPr>
          <a:xfrm>
            <a:off x="228600" y="914400"/>
            <a:ext cx="2029968" cy="1234440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228600" y="932688"/>
            <a:ext cx="20299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🟢 BEHAVIORAL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228600" y="1298448"/>
            <a:ext cx="202996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</a:t>
            </a:r>
            <a:endParaRPr lang="en-US" sz="3800" dirty="0"/>
          </a:p>
        </p:txBody>
      </p:sp>
      <p:sp>
        <p:nvSpPr>
          <p:cNvPr id="12" name="Shape 9"/>
          <p:cNvSpPr/>
          <p:nvPr/>
        </p:nvSpPr>
        <p:spPr>
          <a:xfrm>
            <a:off x="1691640" y="932688"/>
            <a:ext cx="530352" cy="292608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1691640" y="932688"/>
            <a:ext cx="53035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75%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228600" y="2148840"/>
            <a:ext cx="2029968" cy="128016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228600" y="2148840"/>
            <a:ext cx="2029968" cy="128016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228600" y="2276856"/>
            <a:ext cx="2029968" cy="2404872"/>
          </a:xfrm>
          <a:prstGeom prst="rect">
            <a:avLst/>
          </a:prstGeom>
          <a:solidFill>
            <a:srgbClr val="D5F0E3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320040" y="2340864"/>
            <a:ext cx="184708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activities:</a:t>
            </a:r>
            <a:endParaRPr lang="en-US" sz="750" dirty="0"/>
          </a:p>
        </p:txBody>
      </p:sp>
      <p:sp>
        <p:nvSpPr>
          <p:cNvPr id="18" name="Text 15"/>
          <p:cNvSpPr/>
          <p:nvPr/>
        </p:nvSpPr>
        <p:spPr>
          <a:xfrm>
            <a:off x="320040" y="2560320"/>
            <a:ext cx="184708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Behaviour change communication, SRHR education, male engagement, alternative rites of passage, community dialogue, religious leader sensitization</a:t>
            </a:r>
            <a:endParaRPr lang="en-US" sz="750" dirty="0"/>
          </a:p>
        </p:txBody>
      </p:sp>
      <p:sp>
        <p:nvSpPr>
          <p:cNvPr id="19" name="Shape 16"/>
          <p:cNvSpPr/>
          <p:nvPr/>
        </p:nvSpPr>
        <p:spPr>
          <a:xfrm>
            <a:off x="320040" y="3584448"/>
            <a:ext cx="1847088" cy="22860"/>
          </a:xfrm>
          <a:prstGeom prst="rect">
            <a:avLst/>
          </a:prstGeom>
          <a:solidFill>
            <a:srgbClr val="1A7A4A"/>
          </a:solidFill>
          <a:ln w="12700">
            <a:solidFill>
              <a:srgbClr val="1A7A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320040" y="3630168"/>
            <a:ext cx="18470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 partners:</a:t>
            </a:r>
            <a:endParaRPr lang="en-US" sz="700" dirty="0"/>
          </a:p>
        </p:txBody>
      </p:sp>
      <p:sp>
        <p:nvSpPr>
          <p:cNvPr id="21" name="Text 18"/>
          <p:cNvSpPr/>
          <p:nvPr/>
        </p:nvSpPr>
        <p:spPr>
          <a:xfrm>
            <a:off x="320040" y="3822192"/>
            <a:ext cx="184708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UNESCO, AMREF, World Vision, LWALA, Mind of a Queen, GEM Trust, POLICARE, HAK, NGAAF, CCGD</a:t>
            </a:r>
            <a:endParaRPr lang="en-US" sz="700" dirty="0"/>
          </a:p>
        </p:txBody>
      </p:sp>
      <p:sp>
        <p:nvSpPr>
          <p:cNvPr id="22" name="Shape 19"/>
          <p:cNvSpPr/>
          <p:nvPr/>
        </p:nvSpPr>
        <p:spPr>
          <a:xfrm>
            <a:off x="2423160" y="914400"/>
            <a:ext cx="2029968" cy="1234440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Text 20"/>
          <p:cNvSpPr/>
          <p:nvPr/>
        </p:nvSpPr>
        <p:spPr>
          <a:xfrm>
            <a:off x="2423160" y="932688"/>
            <a:ext cx="20299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🟠 STRUCTURAL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2423160" y="1298448"/>
            <a:ext cx="202996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</a:t>
            </a:r>
            <a:endParaRPr lang="en-US" sz="3800" dirty="0"/>
          </a:p>
        </p:txBody>
      </p:sp>
      <p:sp>
        <p:nvSpPr>
          <p:cNvPr id="25" name="Shape 22"/>
          <p:cNvSpPr/>
          <p:nvPr/>
        </p:nvSpPr>
        <p:spPr>
          <a:xfrm>
            <a:off x="3886200" y="932688"/>
            <a:ext cx="530352" cy="292608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3"/>
          <p:cNvSpPr/>
          <p:nvPr/>
        </p:nvSpPr>
        <p:spPr>
          <a:xfrm>
            <a:off x="3886200" y="932688"/>
            <a:ext cx="53035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75%</a:t>
            </a:r>
            <a:endParaRPr lang="en-US" sz="1000" dirty="0"/>
          </a:p>
        </p:txBody>
      </p:sp>
      <p:sp>
        <p:nvSpPr>
          <p:cNvPr id="27" name="Shape 24"/>
          <p:cNvSpPr/>
          <p:nvPr/>
        </p:nvSpPr>
        <p:spPr>
          <a:xfrm>
            <a:off x="2423160" y="2148840"/>
            <a:ext cx="2029968" cy="128016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Shape 25"/>
          <p:cNvSpPr/>
          <p:nvPr/>
        </p:nvSpPr>
        <p:spPr>
          <a:xfrm>
            <a:off x="2423160" y="2148840"/>
            <a:ext cx="2029968" cy="128016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26"/>
          <p:cNvSpPr/>
          <p:nvPr/>
        </p:nvSpPr>
        <p:spPr>
          <a:xfrm>
            <a:off x="2423160" y="2276856"/>
            <a:ext cx="2029968" cy="2404872"/>
          </a:xfrm>
          <a:prstGeom prst="rect">
            <a:avLst/>
          </a:prstGeom>
          <a:solidFill>
            <a:srgbClr val="FDEBD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7"/>
          <p:cNvSpPr/>
          <p:nvPr/>
        </p:nvSpPr>
        <p:spPr>
          <a:xfrm>
            <a:off x="2514600" y="2340864"/>
            <a:ext cx="184708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activities:</a:t>
            </a:r>
            <a:endParaRPr lang="en-US" sz="750" dirty="0"/>
          </a:p>
        </p:txBody>
      </p:sp>
      <p:sp>
        <p:nvSpPr>
          <p:cNvPr id="31" name="Text 28"/>
          <p:cNvSpPr/>
          <p:nvPr/>
        </p:nvSpPr>
        <p:spPr>
          <a:xfrm>
            <a:off x="2514600" y="2560320"/>
            <a:ext cx="184708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 reform &amp; policy advocacy, safe spaces, economic empowerment, GBV referral pathways, security sector integration, governance frameworks</a:t>
            </a:r>
            <a:endParaRPr lang="en-US" sz="750" dirty="0"/>
          </a:p>
        </p:txBody>
      </p:sp>
      <p:sp>
        <p:nvSpPr>
          <p:cNvPr id="32" name="Shape 29"/>
          <p:cNvSpPr/>
          <p:nvPr/>
        </p:nvSpPr>
        <p:spPr>
          <a:xfrm>
            <a:off x="2514600" y="3584448"/>
            <a:ext cx="1847088" cy="22860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0"/>
          <p:cNvSpPr/>
          <p:nvPr/>
        </p:nvSpPr>
        <p:spPr>
          <a:xfrm>
            <a:off x="2514600" y="3630168"/>
            <a:ext cx="18470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C55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 partners:</a:t>
            </a:r>
            <a:endParaRPr lang="en-US" sz="700" dirty="0"/>
          </a:p>
        </p:txBody>
      </p:sp>
      <p:sp>
        <p:nvSpPr>
          <p:cNvPr id="34" name="Text 31"/>
          <p:cNvSpPr/>
          <p:nvPr/>
        </p:nvSpPr>
        <p:spPr>
          <a:xfrm>
            <a:off x="2514600" y="3822192"/>
            <a:ext cx="184708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Equality Now, FIDA, Wangu Kanja, ActionAid, Red Cross, NCPD, Ministry of Interior, Anti-FGM Board, ACT, JICA/INERELA+</a:t>
            </a:r>
            <a:endParaRPr lang="en-US" sz="700" dirty="0"/>
          </a:p>
        </p:txBody>
      </p:sp>
      <p:sp>
        <p:nvSpPr>
          <p:cNvPr id="35" name="Shape 32"/>
          <p:cNvSpPr/>
          <p:nvPr/>
        </p:nvSpPr>
        <p:spPr>
          <a:xfrm>
            <a:off x="4617720" y="914400"/>
            <a:ext cx="2029968" cy="123444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6" name="Text 33"/>
          <p:cNvSpPr/>
          <p:nvPr/>
        </p:nvSpPr>
        <p:spPr>
          <a:xfrm>
            <a:off x="4617720" y="932688"/>
            <a:ext cx="20299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🔵 BIOMEDICAL</a:t>
            </a:r>
            <a:endParaRPr lang="en-US" sz="900" dirty="0"/>
          </a:p>
        </p:txBody>
      </p:sp>
      <p:sp>
        <p:nvSpPr>
          <p:cNvPr id="37" name="Text 34"/>
          <p:cNvSpPr/>
          <p:nvPr/>
        </p:nvSpPr>
        <p:spPr>
          <a:xfrm>
            <a:off x="4617720" y="1298448"/>
            <a:ext cx="202996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3800" dirty="0"/>
          </a:p>
        </p:txBody>
      </p:sp>
      <p:sp>
        <p:nvSpPr>
          <p:cNvPr id="38" name="Shape 35"/>
          <p:cNvSpPr/>
          <p:nvPr/>
        </p:nvSpPr>
        <p:spPr>
          <a:xfrm>
            <a:off x="6080760" y="932688"/>
            <a:ext cx="530352" cy="292608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6"/>
          <p:cNvSpPr/>
          <p:nvPr/>
        </p:nvSpPr>
        <p:spPr>
          <a:xfrm>
            <a:off x="6080760" y="932688"/>
            <a:ext cx="53035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31%</a:t>
            </a:r>
            <a:endParaRPr lang="en-US" sz="1000" dirty="0"/>
          </a:p>
        </p:txBody>
      </p:sp>
      <p:sp>
        <p:nvSpPr>
          <p:cNvPr id="40" name="Shape 37"/>
          <p:cNvSpPr/>
          <p:nvPr/>
        </p:nvSpPr>
        <p:spPr>
          <a:xfrm>
            <a:off x="4617720" y="2148840"/>
            <a:ext cx="2029968" cy="128016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Shape 38"/>
          <p:cNvSpPr/>
          <p:nvPr/>
        </p:nvSpPr>
        <p:spPr>
          <a:xfrm>
            <a:off x="4617720" y="2148840"/>
            <a:ext cx="845820" cy="128016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Shape 39"/>
          <p:cNvSpPr/>
          <p:nvPr/>
        </p:nvSpPr>
        <p:spPr>
          <a:xfrm>
            <a:off x="4617720" y="2276856"/>
            <a:ext cx="2029968" cy="2404872"/>
          </a:xfrm>
          <a:prstGeom prst="rect">
            <a:avLst/>
          </a:prstGeom>
          <a:solidFill>
            <a:srgbClr val="E0F4F3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 40"/>
          <p:cNvSpPr/>
          <p:nvPr/>
        </p:nvSpPr>
        <p:spPr>
          <a:xfrm>
            <a:off x="4709160" y="2340864"/>
            <a:ext cx="184708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activities:</a:t>
            </a:r>
            <a:endParaRPr lang="en-US" sz="750" dirty="0"/>
          </a:p>
        </p:txBody>
      </p:sp>
      <p:sp>
        <p:nvSpPr>
          <p:cNvPr id="44" name="Text 41"/>
          <p:cNvSpPr/>
          <p:nvPr/>
        </p:nvSpPr>
        <p:spPr>
          <a:xfrm>
            <a:off x="4709160" y="2560320"/>
            <a:ext cx="184708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HIV testing (HTS), ART, PrEP/PEP, SRH services, contraceptives, PMTCT, clinical management of GBV survivors, transitional health care</a:t>
            </a:r>
            <a:endParaRPr lang="en-US" sz="750" dirty="0"/>
          </a:p>
        </p:txBody>
      </p:sp>
      <p:sp>
        <p:nvSpPr>
          <p:cNvPr id="45" name="Shape 42"/>
          <p:cNvSpPr/>
          <p:nvPr/>
        </p:nvSpPr>
        <p:spPr>
          <a:xfrm>
            <a:off x="4709160" y="3584448"/>
            <a:ext cx="1847088" cy="22860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3"/>
          <p:cNvSpPr/>
          <p:nvPr/>
        </p:nvSpPr>
        <p:spPr>
          <a:xfrm>
            <a:off x="4709160" y="3630168"/>
            <a:ext cx="18470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066E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 partners:</a:t>
            </a:r>
            <a:endParaRPr lang="en-US" sz="700" dirty="0"/>
          </a:p>
        </p:txBody>
      </p:sp>
      <p:sp>
        <p:nvSpPr>
          <p:cNvPr id="47" name="Text 44"/>
          <p:cNvSpPr/>
          <p:nvPr/>
        </p:nvSpPr>
        <p:spPr>
          <a:xfrm>
            <a:off x="4709160" y="3822192"/>
            <a:ext cx="184708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IMA World Health, TIKO Africa, APHRC, RHNK, ICRHK, AHF Kenya, INERELA+/MANERELA+, CHAK Jamii Tekelezi, CHAK CHAP Stawisha</a:t>
            </a:r>
            <a:endParaRPr lang="en-US" sz="700" dirty="0"/>
          </a:p>
        </p:txBody>
      </p:sp>
      <p:sp>
        <p:nvSpPr>
          <p:cNvPr id="48" name="Shape 45"/>
          <p:cNvSpPr/>
          <p:nvPr/>
        </p:nvSpPr>
        <p:spPr>
          <a:xfrm>
            <a:off x="6812280" y="914400"/>
            <a:ext cx="2029968" cy="1234440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9" name="Text 46"/>
          <p:cNvSpPr/>
          <p:nvPr/>
        </p:nvSpPr>
        <p:spPr>
          <a:xfrm>
            <a:off x="6812280" y="932688"/>
            <a:ext cx="202996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⚪ RESEARCH &amp;</a:t>
            </a:r>
            <a:endParaRPr lang="en-US" sz="900" dirty="0"/>
          </a:p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COORDINATION</a:t>
            </a:r>
            <a:endParaRPr lang="en-US" sz="900" dirty="0"/>
          </a:p>
        </p:txBody>
      </p:sp>
      <p:sp>
        <p:nvSpPr>
          <p:cNvPr id="50" name="Text 47"/>
          <p:cNvSpPr/>
          <p:nvPr/>
        </p:nvSpPr>
        <p:spPr>
          <a:xfrm>
            <a:off x="6812280" y="1298448"/>
            <a:ext cx="2029968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3800" dirty="0"/>
          </a:p>
        </p:txBody>
      </p:sp>
      <p:sp>
        <p:nvSpPr>
          <p:cNvPr id="51" name="Shape 48"/>
          <p:cNvSpPr/>
          <p:nvPr/>
        </p:nvSpPr>
        <p:spPr>
          <a:xfrm>
            <a:off x="8275320" y="932688"/>
            <a:ext cx="530352" cy="292608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2" name="Text 49"/>
          <p:cNvSpPr/>
          <p:nvPr/>
        </p:nvSpPr>
        <p:spPr>
          <a:xfrm>
            <a:off x="8275320" y="932688"/>
            <a:ext cx="53035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9%</a:t>
            </a:r>
            <a:endParaRPr lang="en-US" sz="1000" dirty="0"/>
          </a:p>
        </p:txBody>
      </p:sp>
      <p:sp>
        <p:nvSpPr>
          <p:cNvPr id="53" name="Shape 50"/>
          <p:cNvSpPr/>
          <p:nvPr/>
        </p:nvSpPr>
        <p:spPr>
          <a:xfrm>
            <a:off x="6812280" y="2148840"/>
            <a:ext cx="2029968" cy="128016"/>
          </a:xfrm>
          <a:prstGeom prst="rect">
            <a:avLst/>
          </a:prstGeom>
          <a:solidFill>
            <a:srgbClr val="E8EDF2"/>
          </a:solidFill>
          <a:ln w="12700">
            <a:solidFill>
              <a:srgbClr val="E8E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4" name="Shape 51"/>
          <p:cNvSpPr/>
          <p:nvPr/>
        </p:nvSpPr>
        <p:spPr>
          <a:xfrm>
            <a:off x="6812280" y="2148840"/>
            <a:ext cx="253746" cy="128016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Shape 52"/>
          <p:cNvSpPr/>
          <p:nvPr/>
        </p:nvSpPr>
        <p:spPr>
          <a:xfrm>
            <a:off x="6812280" y="2276856"/>
            <a:ext cx="2029968" cy="2404872"/>
          </a:xfrm>
          <a:prstGeom prst="rect">
            <a:avLst/>
          </a:prstGeom>
          <a:solidFill>
            <a:srgbClr val="EDE0F8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 53"/>
          <p:cNvSpPr/>
          <p:nvPr/>
        </p:nvSpPr>
        <p:spPr>
          <a:xfrm>
            <a:off x="6903720" y="2340864"/>
            <a:ext cx="184708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activities:</a:t>
            </a:r>
            <a:endParaRPr lang="en-US" sz="750" dirty="0"/>
          </a:p>
        </p:txBody>
      </p:sp>
      <p:sp>
        <p:nvSpPr>
          <p:cNvPr id="57" name="Text 54"/>
          <p:cNvSpPr/>
          <p:nvPr/>
        </p:nvSpPr>
        <p:spPr>
          <a:xfrm>
            <a:off x="6903720" y="2560320"/>
            <a:ext cx="184708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i="1" dirty="0">
                <a:solidFill>
                  <a:srgbClr val="1A2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generation, policy advisory, M&amp;E systems, multi-sectoral coordination, data analytics, performance frameworks</a:t>
            </a:r>
            <a:endParaRPr lang="en-US" sz="750" dirty="0"/>
          </a:p>
        </p:txBody>
      </p:sp>
      <p:sp>
        <p:nvSpPr>
          <p:cNvPr id="58" name="Shape 55"/>
          <p:cNvSpPr/>
          <p:nvPr/>
        </p:nvSpPr>
        <p:spPr>
          <a:xfrm>
            <a:off x="6903720" y="3584448"/>
            <a:ext cx="1847088" cy="22860"/>
          </a:xfrm>
          <a:prstGeom prst="rect">
            <a:avLst/>
          </a:prstGeom>
          <a:solidFill>
            <a:srgbClr val="5B2D8E"/>
          </a:solidFill>
          <a:ln w="12700">
            <a:solidFill>
              <a:srgbClr val="5B2D8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 56"/>
          <p:cNvSpPr/>
          <p:nvPr/>
        </p:nvSpPr>
        <p:spPr>
          <a:xfrm>
            <a:off x="6903720" y="3630168"/>
            <a:ext cx="18470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5B2D8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 partners:</a:t>
            </a:r>
            <a:endParaRPr lang="en-US" sz="700" dirty="0"/>
          </a:p>
        </p:txBody>
      </p:sp>
      <p:sp>
        <p:nvSpPr>
          <p:cNvPr id="60" name="Text 57"/>
          <p:cNvSpPr/>
          <p:nvPr/>
        </p:nvSpPr>
        <p:spPr>
          <a:xfrm>
            <a:off x="6903720" y="3822192"/>
            <a:ext cx="184708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dirty="0">
                <a:solidFill>
                  <a:srgbClr val="7B8F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APHRC (research), NCPD (coordination), Ministry of Interior (performance scorecard)</a:t>
            </a:r>
            <a:endParaRPr lang="en-US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" y="164592"/>
            <a:ext cx="420624" cy="420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2960" y="91440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ARE PARTNERS WORKING? — GEOGRAPHIC REACH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22960" y="475488"/>
            <a:ext cx="8046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County Coverage &amp; Hotspot Analysis Across 32 Partners — Updated Submission</a:t>
            </a:r>
            <a:endParaRPr lang="en-US" sz="850" dirty="0"/>
          </a:p>
        </p:txBody>
      </p:sp>
      <p:sp>
        <p:nvSpPr>
          <p:cNvPr id="9" name="Shape 6"/>
          <p:cNvSpPr/>
          <p:nvPr/>
        </p:nvSpPr>
        <p:spPr>
          <a:xfrm>
            <a:off x="228600" y="914400"/>
            <a:ext cx="1664208" cy="80467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228600" y="96926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3000" dirty="0"/>
          </a:p>
        </p:txBody>
      </p:sp>
      <p:sp>
        <p:nvSpPr>
          <p:cNvPr id="11" name="Text 8"/>
          <p:cNvSpPr/>
          <p:nvPr/>
        </p:nvSpPr>
        <p:spPr>
          <a:xfrm>
            <a:off x="274320" y="1408176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Nairobi</a:t>
            </a:r>
            <a:endParaRPr lang="en-US" sz="850" dirty="0"/>
          </a:p>
        </p:txBody>
      </p:sp>
      <p:sp>
        <p:nvSpPr>
          <p:cNvPr id="12" name="Shape 9"/>
          <p:cNvSpPr/>
          <p:nvPr/>
        </p:nvSpPr>
        <p:spPr>
          <a:xfrm>
            <a:off x="1938528" y="914400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1938528" y="96926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3000" dirty="0"/>
          </a:p>
        </p:txBody>
      </p:sp>
      <p:sp>
        <p:nvSpPr>
          <p:cNvPr id="14" name="Text 11"/>
          <p:cNvSpPr/>
          <p:nvPr/>
        </p:nvSpPr>
        <p:spPr>
          <a:xfrm>
            <a:off x="1984248" y="1408176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Kajiado</a:t>
            </a:r>
            <a:endParaRPr lang="en-US" sz="850" dirty="0"/>
          </a:p>
        </p:txBody>
      </p:sp>
      <p:sp>
        <p:nvSpPr>
          <p:cNvPr id="15" name="Shape 12"/>
          <p:cNvSpPr/>
          <p:nvPr/>
        </p:nvSpPr>
        <p:spPr>
          <a:xfrm>
            <a:off x="3648456" y="914400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3648456" y="96926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3000" dirty="0"/>
          </a:p>
        </p:txBody>
      </p:sp>
      <p:sp>
        <p:nvSpPr>
          <p:cNvPr id="17" name="Text 14"/>
          <p:cNvSpPr/>
          <p:nvPr/>
        </p:nvSpPr>
        <p:spPr>
          <a:xfrm>
            <a:off x="3694176" y="1408176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Kilifi</a:t>
            </a:r>
            <a:endParaRPr lang="en-US" sz="850" dirty="0"/>
          </a:p>
        </p:txBody>
      </p:sp>
      <p:sp>
        <p:nvSpPr>
          <p:cNvPr id="18" name="Shape 15"/>
          <p:cNvSpPr/>
          <p:nvPr/>
        </p:nvSpPr>
        <p:spPr>
          <a:xfrm>
            <a:off x="5358384" y="914400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6"/>
          <p:cNvSpPr/>
          <p:nvPr/>
        </p:nvSpPr>
        <p:spPr>
          <a:xfrm>
            <a:off x="5358384" y="96926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3000" dirty="0"/>
          </a:p>
        </p:txBody>
      </p:sp>
      <p:sp>
        <p:nvSpPr>
          <p:cNvPr id="20" name="Text 17"/>
          <p:cNvSpPr/>
          <p:nvPr/>
        </p:nvSpPr>
        <p:spPr>
          <a:xfrm>
            <a:off x="5404104" y="1408176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Homa Bay</a:t>
            </a:r>
            <a:endParaRPr lang="en-US" sz="850" dirty="0"/>
          </a:p>
        </p:txBody>
      </p:sp>
      <p:sp>
        <p:nvSpPr>
          <p:cNvPr id="21" name="Shape 18"/>
          <p:cNvSpPr/>
          <p:nvPr/>
        </p:nvSpPr>
        <p:spPr>
          <a:xfrm>
            <a:off x="7068312" y="914400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7068312" y="969264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3000" dirty="0"/>
          </a:p>
        </p:txBody>
      </p:sp>
      <p:sp>
        <p:nvSpPr>
          <p:cNvPr id="23" name="Text 20"/>
          <p:cNvSpPr/>
          <p:nvPr/>
        </p:nvSpPr>
        <p:spPr>
          <a:xfrm>
            <a:off x="7114032" y="1408176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Mombasa</a:t>
            </a:r>
            <a:endParaRPr lang="en-US" sz="850" dirty="0"/>
          </a:p>
        </p:txBody>
      </p:sp>
      <p:sp>
        <p:nvSpPr>
          <p:cNvPr id="24" name="Shape 21"/>
          <p:cNvSpPr/>
          <p:nvPr/>
        </p:nvSpPr>
        <p:spPr>
          <a:xfrm>
            <a:off x="228600" y="1773936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Text 22"/>
          <p:cNvSpPr/>
          <p:nvPr/>
        </p:nvSpPr>
        <p:spPr>
          <a:xfrm>
            <a:off x="228600" y="182880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3000" dirty="0"/>
          </a:p>
        </p:txBody>
      </p:sp>
      <p:sp>
        <p:nvSpPr>
          <p:cNvPr id="26" name="Text 23"/>
          <p:cNvSpPr/>
          <p:nvPr/>
        </p:nvSpPr>
        <p:spPr>
          <a:xfrm>
            <a:off x="274320" y="2267712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Meru</a:t>
            </a:r>
            <a:endParaRPr lang="en-US" sz="850" dirty="0"/>
          </a:p>
        </p:txBody>
      </p:sp>
      <p:sp>
        <p:nvSpPr>
          <p:cNvPr id="27" name="Shape 24"/>
          <p:cNvSpPr/>
          <p:nvPr/>
        </p:nvSpPr>
        <p:spPr>
          <a:xfrm>
            <a:off x="1938528" y="1773936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Text 25"/>
          <p:cNvSpPr/>
          <p:nvPr/>
        </p:nvSpPr>
        <p:spPr>
          <a:xfrm>
            <a:off x="1938528" y="182880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3000" dirty="0"/>
          </a:p>
        </p:txBody>
      </p:sp>
      <p:sp>
        <p:nvSpPr>
          <p:cNvPr id="29" name="Text 26"/>
          <p:cNvSpPr/>
          <p:nvPr/>
        </p:nvSpPr>
        <p:spPr>
          <a:xfrm>
            <a:off x="1984248" y="2267712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Nakuru</a:t>
            </a:r>
            <a:endParaRPr lang="en-US" sz="850" dirty="0"/>
          </a:p>
        </p:txBody>
      </p:sp>
      <p:sp>
        <p:nvSpPr>
          <p:cNvPr id="30" name="Shape 27"/>
          <p:cNvSpPr/>
          <p:nvPr/>
        </p:nvSpPr>
        <p:spPr>
          <a:xfrm>
            <a:off x="3648456" y="1773936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Text 28"/>
          <p:cNvSpPr/>
          <p:nvPr/>
        </p:nvSpPr>
        <p:spPr>
          <a:xfrm>
            <a:off x="3648456" y="182880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3000" dirty="0"/>
          </a:p>
        </p:txBody>
      </p:sp>
      <p:sp>
        <p:nvSpPr>
          <p:cNvPr id="32" name="Text 29"/>
          <p:cNvSpPr/>
          <p:nvPr/>
        </p:nvSpPr>
        <p:spPr>
          <a:xfrm>
            <a:off x="3694176" y="2267712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Kiambu</a:t>
            </a:r>
            <a:endParaRPr lang="en-US" sz="850" dirty="0"/>
          </a:p>
        </p:txBody>
      </p:sp>
      <p:sp>
        <p:nvSpPr>
          <p:cNvPr id="33" name="Shape 30"/>
          <p:cNvSpPr/>
          <p:nvPr/>
        </p:nvSpPr>
        <p:spPr>
          <a:xfrm>
            <a:off x="5358384" y="1773936"/>
            <a:ext cx="1664208" cy="804672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4" name="Text 31"/>
          <p:cNvSpPr/>
          <p:nvPr/>
        </p:nvSpPr>
        <p:spPr>
          <a:xfrm>
            <a:off x="5358384" y="182880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3000" dirty="0"/>
          </a:p>
        </p:txBody>
      </p:sp>
      <p:sp>
        <p:nvSpPr>
          <p:cNvPr id="35" name="Text 32"/>
          <p:cNvSpPr/>
          <p:nvPr/>
        </p:nvSpPr>
        <p:spPr>
          <a:xfrm>
            <a:off x="5404104" y="2267712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Kisumu</a:t>
            </a:r>
            <a:endParaRPr lang="en-US" sz="850" dirty="0"/>
          </a:p>
        </p:txBody>
      </p:sp>
      <p:sp>
        <p:nvSpPr>
          <p:cNvPr id="36" name="Shape 33"/>
          <p:cNvSpPr/>
          <p:nvPr/>
        </p:nvSpPr>
        <p:spPr>
          <a:xfrm>
            <a:off x="7068312" y="1773936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Text 34"/>
          <p:cNvSpPr/>
          <p:nvPr/>
        </p:nvSpPr>
        <p:spPr>
          <a:xfrm>
            <a:off x="7068312" y="1828800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3000" dirty="0"/>
          </a:p>
        </p:txBody>
      </p:sp>
      <p:sp>
        <p:nvSpPr>
          <p:cNvPr id="38" name="Text 35"/>
          <p:cNvSpPr/>
          <p:nvPr/>
        </p:nvSpPr>
        <p:spPr>
          <a:xfrm>
            <a:off x="7114032" y="2267712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Narok</a:t>
            </a:r>
            <a:endParaRPr lang="en-US" sz="850" dirty="0"/>
          </a:p>
        </p:txBody>
      </p:sp>
      <p:sp>
        <p:nvSpPr>
          <p:cNvPr id="39" name="Shape 36"/>
          <p:cNvSpPr/>
          <p:nvPr/>
        </p:nvSpPr>
        <p:spPr>
          <a:xfrm>
            <a:off x="228600" y="2633472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0" name="Text 37"/>
          <p:cNvSpPr/>
          <p:nvPr/>
        </p:nvSpPr>
        <p:spPr>
          <a:xfrm>
            <a:off x="228600" y="268833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3000" dirty="0"/>
          </a:p>
        </p:txBody>
      </p:sp>
      <p:sp>
        <p:nvSpPr>
          <p:cNvPr id="41" name="Text 38"/>
          <p:cNvSpPr/>
          <p:nvPr/>
        </p:nvSpPr>
        <p:spPr>
          <a:xfrm>
            <a:off x="274320" y="3127248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Garissa</a:t>
            </a:r>
            <a:endParaRPr lang="en-US" sz="850" dirty="0"/>
          </a:p>
        </p:txBody>
      </p:sp>
      <p:sp>
        <p:nvSpPr>
          <p:cNvPr id="42" name="Shape 39"/>
          <p:cNvSpPr/>
          <p:nvPr/>
        </p:nvSpPr>
        <p:spPr>
          <a:xfrm>
            <a:off x="1938528" y="2633472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3" name="Text 40"/>
          <p:cNvSpPr/>
          <p:nvPr/>
        </p:nvSpPr>
        <p:spPr>
          <a:xfrm>
            <a:off x="1938528" y="268833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3000" dirty="0"/>
          </a:p>
        </p:txBody>
      </p:sp>
      <p:sp>
        <p:nvSpPr>
          <p:cNvPr id="44" name="Text 41"/>
          <p:cNvSpPr/>
          <p:nvPr/>
        </p:nvSpPr>
        <p:spPr>
          <a:xfrm>
            <a:off x="1984248" y="3127248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Migori</a:t>
            </a:r>
            <a:endParaRPr lang="en-US" sz="850" dirty="0"/>
          </a:p>
        </p:txBody>
      </p:sp>
      <p:sp>
        <p:nvSpPr>
          <p:cNvPr id="45" name="Shape 42"/>
          <p:cNvSpPr/>
          <p:nvPr/>
        </p:nvSpPr>
        <p:spPr>
          <a:xfrm>
            <a:off x="3648456" y="2633472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6" name="Text 43"/>
          <p:cNvSpPr/>
          <p:nvPr/>
        </p:nvSpPr>
        <p:spPr>
          <a:xfrm>
            <a:off x="3648456" y="268833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3000" dirty="0"/>
          </a:p>
        </p:txBody>
      </p:sp>
      <p:sp>
        <p:nvSpPr>
          <p:cNvPr id="47" name="Text 44"/>
          <p:cNvSpPr/>
          <p:nvPr/>
        </p:nvSpPr>
        <p:spPr>
          <a:xfrm>
            <a:off x="3694176" y="3127248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Turkana</a:t>
            </a:r>
            <a:endParaRPr lang="en-US" sz="850" dirty="0"/>
          </a:p>
        </p:txBody>
      </p:sp>
      <p:sp>
        <p:nvSpPr>
          <p:cNvPr id="48" name="Shape 45"/>
          <p:cNvSpPr/>
          <p:nvPr/>
        </p:nvSpPr>
        <p:spPr>
          <a:xfrm>
            <a:off x="5358384" y="2633472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9" name="Text 46"/>
          <p:cNvSpPr/>
          <p:nvPr/>
        </p:nvSpPr>
        <p:spPr>
          <a:xfrm>
            <a:off x="5358384" y="268833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3000" dirty="0"/>
          </a:p>
        </p:txBody>
      </p:sp>
      <p:sp>
        <p:nvSpPr>
          <p:cNvPr id="50" name="Text 47"/>
          <p:cNvSpPr/>
          <p:nvPr/>
        </p:nvSpPr>
        <p:spPr>
          <a:xfrm>
            <a:off x="5404104" y="3127248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Marsabit</a:t>
            </a:r>
            <a:endParaRPr lang="en-US" sz="850" dirty="0"/>
          </a:p>
        </p:txBody>
      </p:sp>
      <p:sp>
        <p:nvSpPr>
          <p:cNvPr id="51" name="Shape 48"/>
          <p:cNvSpPr/>
          <p:nvPr/>
        </p:nvSpPr>
        <p:spPr>
          <a:xfrm>
            <a:off x="7068312" y="2633472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2" name="Text 49"/>
          <p:cNvSpPr/>
          <p:nvPr/>
        </p:nvSpPr>
        <p:spPr>
          <a:xfrm>
            <a:off x="7068312" y="2688336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3000" dirty="0"/>
          </a:p>
        </p:txBody>
      </p:sp>
      <p:sp>
        <p:nvSpPr>
          <p:cNvPr id="53" name="Text 50"/>
          <p:cNvSpPr/>
          <p:nvPr/>
        </p:nvSpPr>
        <p:spPr>
          <a:xfrm>
            <a:off x="7114032" y="3127248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Mandera</a:t>
            </a:r>
            <a:endParaRPr lang="en-US" sz="850" dirty="0"/>
          </a:p>
        </p:txBody>
      </p:sp>
      <p:sp>
        <p:nvSpPr>
          <p:cNvPr id="54" name="Shape 51"/>
          <p:cNvSpPr/>
          <p:nvPr/>
        </p:nvSpPr>
        <p:spPr>
          <a:xfrm>
            <a:off x="228600" y="3493008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5" name="Text 52"/>
          <p:cNvSpPr/>
          <p:nvPr/>
        </p:nvSpPr>
        <p:spPr>
          <a:xfrm>
            <a:off x="228600" y="354787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3000" dirty="0"/>
          </a:p>
        </p:txBody>
      </p:sp>
      <p:sp>
        <p:nvSpPr>
          <p:cNvPr id="56" name="Text 53"/>
          <p:cNvSpPr/>
          <p:nvPr/>
        </p:nvSpPr>
        <p:spPr>
          <a:xfrm>
            <a:off x="274320" y="3986784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Nyandarua</a:t>
            </a:r>
            <a:endParaRPr lang="en-US" sz="850" dirty="0"/>
          </a:p>
        </p:txBody>
      </p:sp>
      <p:sp>
        <p:nvSpPr>
          <p:cNvPr id="57" name="Shape 54"/>
          <p:cNvSpPr/>
          <p:nvPr/>
        </p:nvSpPr>
        <p:spPr>
          <a:xfrm>
            <a:off x="1938528" y="3493008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8" name="Text 55"/>
          <p:cNvSpPr/>
          <p:nvPr/>
        </p:nvSpPr>
        <p:spPr>
          <a:xfrm>
            <a:off x="1938528" y="354787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3000" dirty="0"/>
          </a:p>
        </p:txBody>
      </p:sp>
      <p:sp>
        <p:nvSpPr>
          <p:cNvPr id="59" name="Text 56"/>
          <p:cNvSpPr/>
          <p:nvPr/>
        </p:nvSpPr>
        <p:spPr>
          <a:xfrm>
            <a:off x="1984248" y="3986784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Nakuru</a:t>
            </a:r>
            <a:endParaRPr lang="en-US" sz="850" dirty="0"/>
          </a:p>
        </p:txBody>
      </p:sp>
      <p:sp>
        <p:nvSpPr>
          <p:cNvPr id="60" name="Shape 57"/>
          <p:cNvSpPr/>
          <p:nvPr/>
        </p:nvSpPr>
        <p:spPr>
          <a:xfrm>
            <a:off x="3648456" y="3493008"/>
            <a:ext cx="1664208" cy="804672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1" name="Text 58"/>
          <p:cNvSpPr/>
          <p:nvPr/>
        </p:nvSpPr>
        <p:spPr>
          <a:xfrm>
            <a:off x="3648456" y="354787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3000" dirty="0"/>
          </a:p>
        </p:txBody>
      </p:sp>
      <p:sp>
        <p:nvSpPr>
          <p:cNvPr id="62" name="Text 59"/>
          <p:cNvSpPr/>
          <p:nvPr/>
        </p:nvSpPr>
        <p:spPr>
          <a:xfrm>
            <a:off x="3694176" y="3986784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Baringo</a:t>
            </a:r>
            <a:endParaRPr lang="en-US" sz="850" dirty="0"/>
          </a:p>
        </p:txBody>
      </p:sp>
      <p:sp>
        <p:nvSpPr>
          <p:cNvPr id="63" name="Shape 60"/>
          <p:cNvSpPr/>
          <p:nvPr/>
        </p:nvSpPr>
        <p:spPr>
          <a:xfrm>
            <a:off x="5358384" y="3493008"/>
            <a:ext cx="1664208" cy="804672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4" name="Text 61"/>
          <p:cNvSpPr/>
          <p:nvPr/>
        </p:nvSpPr>
        <p:spPr>
          <a:xfrm>
            <a:off x="5358384" y="354787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3000" dirty="0"/>
          </a:p>
        </p:txBody>
      </p:sp>
      <p:sp>
        <p:nvSpPr>
          <p:cNvPr id="65" name="Text 62"/>
          <p:cNvSpPr/>
          <p:nvPr/>
        </p:nvSpPr>
        <p:spPr>
          <a:xfrm>
            <a:off x="5404104" y="3986784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Kirinyaga</a:t>
            </a:r>
            <a:endParaRPr lang="en-US" sz="850" dirty="0"/>
          </a:p>
        </p:txBody>
      </p:sp>
      <p:sp>
        <p:nvSpPr>
          <p:cNvPr id="66" name="Shape 63"/>
          <p:cNvSpPr/>
          <p:nvPr/>
        </p:nvSpPr>
        <p:spPr>
          <a:xfrm>
            <a:off x="7068312" y="3493008"/>
            <a:ext cx="1664208" cy="804672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3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7" name="Text 64"/>
          <p:cNvSpPr/>
          <p:nvPr/>
        </p:nvSpPr>
        <p:spPr>
          <a:xfrm>
            <a:off x="7068312" y="3547872"/>
            <a:ext cx="166420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3000" dirty="0"/>
          </a:p>
        </p:txBody>
      </p:sp>
      <p:sp>
        <p:nvSpPr>
          <p:cNvPr id="68" name="Text 65"/>
          <p:cNvSpPr/>
          <p:nvPr/>
        </p:nvSpPr>
        <p:spPr>
          <a:xfrm>
            <a:off x="7114032" y="3986784"/>
            <a:ext cx="15727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Embu</a:t>
            </a:r>
            <a:endParaRPr lang="en-US" sz="850" dirty="0"/>
          </a:p>
        </p:txBody>
      </p:sp>
      <p:sp>
        <p:nvSpPr>
          <p:cNvPr id="69" name="Text 66"/>
          <p:cNvSpPr/>
          <p:nvPr/>
        </p:nvSpPr>
        <p:spPr>
          <a:xfrm>
            <a:off x="8549640" y="914400"/>
            <a:ext cx="502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MAP KEY</a:t>
            </a:r>
            <a:endParaRPr lang="en-US" sz="650" dirty="0"/>
          </a:p>
        </p:txBody>
      </p:sp>
      <p:sp>
        <p:nvSpPr>
          <p:cNvPr id="70" name="Shape 67"/>
          <p:cNvSpPr/>
          <p:nvPr/>
        </p:nvSpPr>
        <p:spPr>
          <a:xfrm>
            <a:off x="8549640" y="1207008"/>
            <a:ext cx="502920" cy="24688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1" name="Text 68"/>
          <p:cNvSpPr/>
          <p:nvPr/>
        </p:nvSpPr>
        <p:spPr>
          <a:xfrm>
            <a:off x="8549640" y="1207008"/>
            <a:ext cx="50292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12–15 partners</a:t>
            </a:r>
            <a:endParaRPr lang="en-US" sz="600" dirty="0"/>
          </a:p>
        </p:txBody>
      </p:sp>
      <p:sp>
        <p:nvSpPr>
          <p:cNvPr id="72" name="Shape 69"/>
          <p:cNvSpPr/>
          <p:nvPr/>
        </p:nvSpPr>
        <p:spPr>
          <a:xfrm>
            <a:off x="8549640" y="1527048"/>
            <a:ext cx="502920" cy="246888"/>
          </a:xfrm>
          <a:prstGeom prst="rect">
            <a:avLst/>
          </a:prstGeom>
          <a:solidFill>
            <a:srgbClr val="C55A00"/>
          </a:solidFill>
          <a:ln w="12700">
            <a:solidFill>
              <a:srgbClr val="C55A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3" name="Text 70"/>
          <p:cNvSpPr/>
          <p:nvPr/>
        </p:nvSpPr>
        <p:spPr>
          <a:xfrm>
            <a:off x="8549640" y="1527048"/>
            <a:ext cx="50292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7–9 partners</a:t>
            </a:r>
            <a:endParaRPr lang="en-US" sz="600" dirty="0"/>
          </a:p>
        </p:txBody>
      </p:sp>
      <p:sp>
        <p:nvSpPr>
          <p:cNvPr id="74" name="Shape 71"/>
          <p:cNvSpPr/>
          <p:nvPr/>
        </p:nvSpPr>
        <p:spPr>
          <a:xfrm>
            <a:off x="8549640" y="1847088"/>
            <a:ext cx="502920" cy="246888"/>
          </a:xfrm>
          <a:prstGeom prst="rect">
            <a:avLst/>
          </a:prstGeom>
          <a:solidFill>
            <a:srgbClr val="066E6B"/>
          </a:solidFill>
          <a:ln w="12700">
            <a:solidFill>
              <a:srgbClr val="066E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5" name="Text 72"/>
          <p:cNvSpPr/>
          <p:nvPr/>
        </p:nvSpPr>
        <p:spPr>
          <a:xfrm>
            <a:off x="8549640" y="1847088"/>
            <a:ext cx="50292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5–6 partners</a:t>
            </a:r>
            <a:endParaRPr lang="en-US" sz="600" dirty="0"/>
          </a:p>
        </p:txBody>
      </p:sp>
      <p:sp>
        <p:nvSpPr>
          <p:cNvPr id="76" name="Shape 73"/>
          <p:cNvSpPr/>
          <p:nvPr/>
        </p:nvSpPr>
        <p:spPr>
          <a:xfrm>
            <a:off x="8549640" y="2167128"/>
            <a:ext cx="502920" cy="246888"/>
          </a:xfrm>
          <a:prstGeom prst="rect">
            <a:avLst/>
          </a:prstGeom>
          <a:solidFill>
            <a:srgbClr val="0A9591"/>
          </a:solidFill>
          <a:ln w="12700">
            <a:solidFill>
              <a:srgbClr val="0A959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 74"/>
          <p:cNvSpPr/>
          <p:nvPr/>
        </p:nvSpPr>
        <p:spPr>
          <a:xfrm>
            <a:off x="8549640" y="2167128"/>
            <a:ext cx="50292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partners</a:t>
            </a:r>
            <a:endParaRPr lang="en-US" sz="600" dirty="0"/>
          </a:p>
        </p:txBody>
      </p:sp>
      <p:sp>
        <p:nvSpPr>
          <p:cNvPr id="78" name="Shape 75"/>
          <p:cNvSpPr/>
          <p:nvPr/>
        </p:nvSpPr>
        <p:spPr>
          <a:xfrm>
            <a:off x="228600" y="4370832"/>
            <a:ext cx="8275320" cy="32004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9" name="Text 76"/>
          <p:cNvSpPr/>
          <p:nvPr/>
        </p:nvSpPr>
        <p:spPr>
          <a:xfrm>
            <a:off x="320040" y="4370832"/>
            <a:ext cx="80924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F6C9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NAIROBI is covered by 15 partners — highest concentration risk.  CHAK CHAP Stawisha covers 15 counties; </a:t>
            </a:r>
            <a:endParaRPr lang="en-US" sz="8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1925</Words>
  <Application>Microsoft Office PowerPoint</Application>
  <PresentationFormat>On-screen Show (16:9)</PresentationFormat>
  <Paragraphs>367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Calibri</vt:lpstr>
      <vt:lpstr>Cambria</vt:lpstr>
      <vt:lpstr>Georgia</vt:lpstr>
      <vt:lpstr>Office Theme</vt:lpstr>
      <vt:lpstr>Triple Threat Partner Mapping Tool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Triple Threat TWG Partner Mapping — FY 2025/2026</dc:title>
  <dc:subject>PptxGenJS Presentation</dc:subject>
  <dc:creator>Morris Ogero,PhD</dc:creator>
  <cp:lastModifiedBy>Irene Gomba</cp:lastModifiedBy>
  <cp:revision>5</cp:revision>
  <dcterms:created xsi:type="dcterms:W3CDTF">2026-04-21T21:00:52Z</dcterms:created>
  <dcterms:modified xsi:type="dcterms:W3CDTF">2026-04-22T10:13:10Z</dcterms:modified>
</cp:coreProperties>
</file>