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4"/>
  </p:notesMasterIdLst>
  <p:sldIdLst>
    <p:sldId id="2145707187" r:id="rId2"/>
    <p:sldId id="2145707195" r:id="rId3"/>
    <p:sldId id="2145707194" r:id="rId4"/>
    <p:sldId id="2145707196" r:id="rId5"/>
    <p:sldId id="2145707197" r:id="rId6"/>
    <p:sldId id="2145707198" r:id="rId7"/>
    <p:sldId id="2145707185" r:id="rId8"/>
    <p:sldId id="2145707211" r:id="rId9"/>
    <p:sldId id="276" r:id="rId10"/>
    <p:sldId id="326" r:id="rId11"/>
    <p:sldId id="327" r:id="rId12"/>
    <p:sldId id="260" r:id="rId13"/>
    <p:sldId id="258" r:id="rId14"/>
    <p:sldId id="343" r:id="rId15"/>
    <p:sldId id="347" r:id="rId16"/>
    <p:sldId id="345" r:id="rId17"/>
    <p:sldId id="2145707212" r:id="rId18"/>
    <p:sldId id="2145707213" r:id="rId19"/>
    <p:sldId id="344" r:id="rId20"/>
    <p:sldId id="2145707163" r:id="rId21"/>
    <p:sldId id="266" r:id="rId22"/>
    <p:sldId id="2145707210" r:id="rId23"/>
  </p:sldIdLst>
  <p:sldSz cx="14630400" cy="8229600"/>
  <p:notesSz cx="8229600" cy="14630400"/>
  <p:embeddedFontLst>
    <p:embeddedFont>
      <p:font typeface="Georgia" panose="02040502050405020303" pitchFamily="18" charset="0"/>
      <p:regular r:id="rId25"/>
      <p:bold r:id="rId26"/>
      <p:italic r:id="rId27"/>
      <p:boldItalic r:id="rId28"/>
    </p:embeddedFont>
    <p:embeddedFont>
      <p:font typeface="Maiandra GD" panose="020E0502030308020204" pitchFamily="3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1" autoAdjust="0"/>
    <p:restoredTop sz="94610"/>
  </p:normalViewPr>
  <p:slideViewPr>
    <p:cSldViewPr snapToGrid="0" snapToObjects="1">
      <p:cViewPr varScale="1">
        <p:scale>
          <a:sx n="77" d="100"/>
          <a:sy n="77" d="100"/>
        </p:scale>
        <p:origin x="21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image" Target="../media/image3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svg"/><Relationship Id="rId1" Type="http://schemas.openxmlformats.org/officeDocument/2006/relationships/image" Target="../media/image1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image" Target="../media/image3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svg"/><Relationship Id="rId1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8B558D-6D43-714D-8535-F3EFA3F78E1F}" type="doc">
      <dgm:prSet loTypeId="urn:microsoft.com/office/officeart/2018/2/layout/IconVerticalSolidList" loCatId="icon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0C41552-400F-7B40-A68F-5E9FF16B42A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CA" sz="2000" dirty="0">
              <a:latin typeface="Maiandra GD" panose="020E0502030308020204" pitchFamily="34" charset="0"/>
            </a:rPr>
            <a:t>A complex set of systems with emergent properties</a:t>
          </a:r>
        </a:p>
      </dgm:t>
    </dgm:pt>
    <dgm:pt modelId="{2918ECDD-62DD-5D40-872B-10988725FEF2}" type="parTrans" cxnId="{75EB1110-7C0E-A547-839A-C0E4862BD726}">
      <dgm:prSet/>
      <dgm:spPr/>
      <dgm:t>
        <a:bodyPr/>
        <a:lstStyle/>
        <a:p>
          <a:endParaRPr lang="en-US" sz="2000"/>
        </a:p>
      </dgm:t>
    </dgm:pt>
    <dgm:pt modelId="{32312A8F-496C-4442-A2E5-1888855CD12F}" type="sibTrans" cxnId="{75EB1110-7C0E-A547-839A-C0E4862BD726}">
      <dgm:prSet/>
      <dgm:spPr/>
      <dgm:t>
        <a:bodyPr/>
        <a:lstStyle/>
        <a:p>
          <a:endParaRPr lang="en-US" sz="2000"/>
        </a:p>
      </dgm:t>
    </dgm:pt>
    <dgm:pt modelId="{7CA8D8DA-B76E-C840-8D01-955F56459E8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CA" sz="2000" dirty="0">
              <a:latin typeface="Maiandra GD" panose="020E0502030308020204" pitchFamily="34" charset="0"/>
            </a:rPr>
            <a:t>Is comprised of multiple component of service interventions, </a:t>
          </a:r>
          <a:r>
            <a:rPr lang="en-CA" sz="2000" b="1" dirty="0">
              <a:solidFill>
                <a:srgbClr val="C00000"/>
              </a:solidFill>
              <a:latin typeface="Maiandra GD" panose="020E0502030308020204" pitchFamily="34" charset="0"/>
            </a:rPr>
            <a:t>tailored</a:t>
          </a:r>
          <a:r>
            <a:rPr lang="en-CA" sz="2000" dirty="0">
              <a:latin typeface="Maiandra GD" panose="020E0502030308020204" pitchFamily="34" charset="0"/>
            </a:rPr>
            <a:t> to specific contexts</a:t>
          </a:r>
        </a:p>
      </dgm:t>
    </dgm:pt>
    <dgm:pt modelId="{776B4B49-2234-7041-8358-849DC522B5A3}" type="parTrans" cxnId="{AF6B1135-EDD9-C44C-AB11-894BBF8AB4BA}">
      <dgm:prSet/>
      <dgm:spPr/>
      <dgm:t>
        <a:bodyPr/>
        <a:lstStyle/>
        <a:p>
          <a:endParaRPr lang="en-US" sz="2000"/>
        </a:p>
      </dgm:t>
    </dgm:pt>
    <dgm:pt modelId="{79153794-5203-0B4C-8F31-3F1AD7F1BF17}" type="sibTrans" cxnId="{AF6B1135-EDD9-C44C-AB11-894BBF8AB4BA}">
      <dgm:prSet/>
      <dgm:spPr/>
      <dgm:t>
        <a:bodyPr/>
        <a:lstStyle/>
        <a:p>
          <a:endParaRPr lang="en-US" sz="2000"/>
        </a:p>
      </dgm:t>
    </dgm:pt>
    <dgm:pt modelId="{F2620F9E-98D4-3743-A0B9-4CBF25CD1CC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latin typeface="Maiandra GD" panose="020E0502030308020204" pitchFamily="34" charset="0"/>
            </a:rPr>
            <a:t>Works toward a shared high-level goal: </a:t>
          </a:r>
          <a:r>
            <a:rPr lang="en-US" sz="2000" b="1" dirty="0">
              <a:latin typeface="Maiandra GD" panose="020E0502030308020204" pitchFamily="34" charset="0"/>
            </a:rPr>
            <a:t>population-level impact </a:t>
          </a:r>
          <a:endParaRPr lang="en-CA" sz="2000" dirty="0">
            <a:latin typeface="Maiandra GD" panose="020E0502030308020204" pitchFamily="34" charset="0"/>
          </a:endParaRPr>
        </a:p>
      </dgm:t>
    </dgm:pt>
    <dgm:pt modelId="{2DEDC7BB-95CE-204F-B952-0C12CB5B89C4}" type="parTrans" cxnId="{9AEFAE1F-E441-554D-B542-51CBBF8980E1}">
      <dgm:prSet/>
      <dgm:spPr/>
      <dgm:t>
        <a:bodyPr/>
        <a:lstStyle/>
        <a:p>
          <a:endParaRPr lang="en-US" sz="2000"/>
        </a:p>
      </dgm:t>
    </dgm:pt>
    <dgm:pt modelId="{CFB0F0F2-1B9C-A04E-93B9-339CD290CC01}" type="sibTrans" cxnId="{9AEFAE1F-E441-554D-B542-51CBBF8980E1}">
      <dgm:prSet/>
      <dgm:spPr/>
      <dgm:t>
        <a:bodyPr/>
        <a:lstStyle/>
        <a:p>
          <a:endParaRPr lang="en-US" sz="2000"/>
        </a:p>
      </dgm:t>
    </dgm:pt>
    <dgm:pt modelId="{F7DF363B-C2ED-A24D-BB73-326A3710F33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CA" sz="2000" dirty="0">
              <a:latin typeface="Maiandra GD" panose="020E0502030308020204" pitchFamily="34" charset="0"/>
            </a:rPr>
            <a:t>Includes a plan for competent health workforce that requires ongoing capacity building</a:t>
          </a:r>
        </a:p>
      </dgm:t>
    </dgm:pt>
    <dgm:pt modelId="{54944630-D8E1-854E-95D3-7B3D565FF6C8}" type="parTrans" cxnId="{04F17DB8-A42A-C44A-8439-4BF72B9DF060}">
      <dgm:prSet/>
      <dgm:spPr/>
      <dgm:t>
        <a:bodyPr/>
        <a:lstStyle/>
        <a:p>
          <a:endParaRPr lang="en-US" sz="2000"/>
        </a:p>
      </dgm:t>
    </dgm:pt>
    <dgm:pt modelId="{E0FC1B6B-C34E-7243-8572-4D13BFD4EF5F}" type="sibTrans" cxnId="{04F17DB8-A42A-C44A-8439-4BF72B9DF060}">
      <dgm:prSet/>
      <dgm:spPr/>
      <dgm:t>
        <a:bodyPr/>
        <a:lstStyle/>
        <a:p>
          <a:endParaRPr lang="en-US" sz="2000"/>
        </a:p>
      </dgm:t>
    </dgm:pt>
    <dgm:pt modelId="{ABA232D7-DC51-0E42-B58E-2AA8D0F6FE5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latin typeface="Maiandra GD" panose="020E0502030308020204" pitchFamily="34" charset="0"/>
            </a:rPr>
            <a:t>Requires dedicated resource envelop to support program implementation, M&amp;E, research and learning.</a:t>
          </a:r>
        </a:p>
      </dgm:t>
    </dgm:pt>
    <dgm:pt modelId="{13460FFE-519B-2C4E-BC71-454C4A1D2D84}" type="parTrans" cxnId="{06091A58-1E23-7441-B2B4-590D902D04A8}">
      <dgm:prSet/>
      <dgm:spPr/>
      <dgm:t>
        <a:bodyPr/>
        <a:lstStyle/>
        <a:p>
          <a:endParaRPr lang="en-US" sz="2000"/>
        </a:p>
      </dgm:t>
    </dgm:pt>
    <dgm:pt modelId="{2C6851D1-DD04-2949-AA93-4AC77D1CAE5C}" type="sibTrans" cxnId="{06091A58-1E23-7441-B2B4-590D902D04A8}">
      <dgm:prSet/>
      <dgm:spPr/>
      <dgm:t>
        <a:bodyPr/>
        <a:lstStyle/>
        <a:p>
          <a:endParaRPr lang="en-US" sz="2000"/>
        </a:p>
      </dgm:t>
    </dgm:pt>
    <dgm:pt modelId="{75FA161E-8289-452C-9B90-A984980C5A36}" type="pres">
      <dgm:prSet presAssocID="{C88B558D-6D43-714D-8535-F3EFA3F78E1F}" presName="root" presStyleCnt="0">
        <dgm:presLayoutVars>
          <dgm:dir/>
          <dgm:resizeHandles val="exact"/>
        </dgm:presLayoutVars>
      </dgm:prSet>
      <dgm:spPr/>
    </dgm:pt>
    <dgm:pt modelId="{F15D03B8-2B65-4328-BF0E-FE0D032515CA}" type="pres">
      <dgm:prSet presAssocID="{10C41552-400F-7B40-A68F-5E9FF16B42AB}" presName="compNode" presStyleCnt="0"/>
      <dgm:spPr/>
    </dgm:pt>
    <dgm:pt modelId="{30DC07AC-9005-494A-8FA1-F337516B3C2D}" type="pres">
      <dgm:prSet presAssocID="{10C41552-400F-7B40-A68F-5E9FF16B42AB}" presName="bgRect" presStyleLbl="bgShp" presStyleIdx="0" presStyleCnt="5"/>
      <dgm:spPr/>
    </dgm:pt>
    <dgm:pt modelId="{5FF74681-61AD-4EB1-B4BD-D3E97E6360B4}" type="pres">
      <dgm:prSet presAssocID="{10C41552-400F-7B40-A68F-5E9FF16B42AB}" presName="iconRect" presStyleLbl="node1" presStyleIdx="0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dical"/>
        </a:ext>
      </dgm:extLst>
    </dgm:pt>
    <dgm:pt modelId="{FF9ADF8D-819C-499A-ABAD-794809531108}" type="pres">
      <dgm:prSet presAssocID="{10C41552-400F-7B40-A68F-5E9FF16B42AB}" presName="spaceRect" presStyleCnt="0"/>
      <dgm:spPr/>
    </dgm:pt>
    <dgm:pt modelId="{D9700F57-CD9E-40A7-8A87-1972D4EC3B72}" type="pres">
      <dgm:prSet presAssocID="{10C41552-400F-7B40-A68F-5E9FF16B42AB}" presName="parTx" presStyleLbl="revTx" presStyleIdx="0" presStyleCnt="5">
        <dgm:presLayoutVars>
          <dgm:chMax val="0"/>
          <dgm:chPref val="0"/>
        </dgm:presLayoutVars>
      </dgm:prSet>
      <dgm:spPr/>
    </dgm:pt>
    <dgm:pt modelId="{E5A181CE-137C-4FEC-A077-6AF8DE51C0AB}" type="pres">
      <dgm:prSet presAssocID="{32312A8F-496C-4442-A2E5-1888855CD12F}" presName="sibTrans" presStyleCnt="0"/>
      <dgm:spPr/>
    </dgm:pt>
    <dgm:pt modelId="{7760D289-3855-4216-9B09-DE299962C760}" type="pres">
      <dgm:prSet presAssocID="{7CA8D8DA-B76E-C840-8D01-955F56459E88}" presName="compNode" presStyleCnt="0"/>
      <dgm:spPr/>
    </dgm:pt>
    <dgm:pt modelId="{A0FFFEB9-EC3B-405D-A6D9-F687481729E7}" type="pres">
      <dgm:prSet presAssocID="{7CA8D8DA-B76E-C840-8D01-955F56459E88}" presName="bgRect" presStyleLbl="bgShp" presStyleIdx="1" presStyleCnt="5"/>
      <dgm:spPr/>
    </dgm:pt>
    <dgm:pt modelId="{F11DEE36-D736-487B-B308-26A2A40CB163}" type="pres">
      <dgm:prSet presAssocID="{7CA8D8DA-B76E-C840-8D01-955F56459E88}" presName="iconRect" presStyleLbl="node1" presStyleIdx="1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C91F9867-AA22-4503-97BD-FBC7A19A83BE}" type="pres">
      <dgm:prSet presAssocID="{7CA8D8DA-B76E-C840-8D01-955F56459E88}" presName="spaceRect" presStyleCnt="0"/>
      <dgm:spPr/>
    </dgm:pt>
    <dgm:pt modelId="{9750CC81-8A30-4188-BD42-7A2133B270A7}" type="pres">
      <dgm:prSet presAssocID="{7CA8D8DA-B76E-C840-8D01-955F56459E88}" presName="parTx" presStyleLbl="revTx" presStyleIdx="1" presStyleCnt="5">
        <dgm:presLayoutVars>
          <dgm:chMax val="0"/>
          <dgm:chPref val="0"/>
        </dgm:presLayoutVars>
      </dgm:prSet>
      <dgm:spPr/>
    </dgm:pt>
    <dgm:pt modelId="{6FFB87BB-6DE0-4F45-9518-A11BA48E4525}" type="pres">
      <dgm:prSet presAssocID="{79153794-5203-0B4C-8F31-3F1AD7F1BF17}" presName="sibTrans" presStyleCnt="0"/>
      <dgm:spPr/>
    </dgm:pt>
    <dgm:pt modelId="{B5758EAB-1676-4A59-9F92-0692E61F9B01}" type="pres">
      <dgm:prSet presAssocID="{F2620F9E-98D4-3743-A0B9-4CBF25CD1CC4}" presName="compNode" presStyleCnt="0"/>
      <dgm:spPr/>
    </dgm:pt>
    <dgm:pt modelId="{B9BF9DE7-D780-4F60-9117-BC513A9D4154}" type="pres">
      <dgm:prSet presAssocID="{F2620F9E-98D4-3743-A0B9-4CBF25CD1CC4}" presName="bgRect" presStyleLbl="bgShp" presStyleIdx="2" presStyleCnt="5"/>
      <dgm:spPr/>
    </dgm:pt>
    <dgm:pt modelId="{595872C7-8385-4BE0-B6E1-D8BAFEA73727}" type="pres">
      <dgm:prSet presAssocID="{F2620F9E-98D4-3743-A0B9-4CBF25CD1CC4}" presName="iconRect" presStyleLbl="node1" presStyleIdx="2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ptical disc"/>
        </a:ext>
      </dgm:extLst>
    </dgm:pt>
    <dgm:pt modelId="{2DD8B499-E3C6-4224-ACC8-E59EEACF173A}" type="pres">
      <dgm:prSet presAssocID="{F2620F9E-98D4-3743-A0B9-4CBF25CD1CC4}" presName="spaceRect" presStyleCnt="0"/>
      <dgm:spPr/>
    </dgm:pt>
    <dgm:pt modelId="{D2E8DC12-2DDA-4F1D-80D6-63ECA0F9B795}" type="pres">
      <dgm:prSet presAssocID="{F2620F9E-98D4-3743-A0B9-4CBF25CD1CC4}" presName="parTx" presStyleLbl="revTx" presStyleIdx="2" presStyleCnt="5">
        <dgm:presLayoutVars>
          <dgm:chMax val="0"/>
          <dgm:chPref val="0"/>
        </dgm:presLayoutVars>
      </dgm:prSet>
      <dgm:spPr/>
    </dgm:pt>
    <dgm:pt modelId="{82259708-7864-43CF-99A9-6DE52B30BD5A}" type="pres">
      <dgm:prSet presAssocID="{CFB0F0F2-1B9C-A04E-93B9-339CD290CC01}" presName="sibTrans" presStyleCnt="0"/>
      <dgm:spPr/>
    </dgm:pt>
    <dgm:pt modelId="{AC6DAE3B-DA60-4EDB-A9E9-C6D43D955A86}" type="pres">
      <dgm:prSet presAssocID="{F7DF363B-C2ED-A24D-BB73-326A3710F338}" presName="compNode" presStyleCnt="0"/>
      <dgm:spPr/>
    </dgm:pt>
    <dgm:pt modelId="{77EA53B2-E5DA-4DA4-9519-AA8406F0C862}" type="pres">
      <dgm:prSet presAssocID="{F7DF363B-C2ED-A24D-BB73-326A3710F338}" presName="bgRect" presStyleLbl="bgShp" presStyleIdx="3" presStyleCnt="5"/>
      <dgm:spPr/>
    </dgm:pt>
    <dgm:pt modelId="{A28FBA7B-5FAE-421D-8F06-81AB70C5DBD8}" type="pres">
      <dgm:prSet presAssocID="{F7DF363B-C2ED-A24D-BB73-326A3710F338}" presName="iconRect" presStyleLbl="node1" presStyleIdx="3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irefighter"/>
        </a:ext>
      </dgm:extLst>
    </dgm:pt>
    <dgm:pt modelId="{DDB3E07D-688E-4AE5-AB5C-2910A350CCF6}" type="pres">
      <dgm:prSet presAssocID="{F7DF363B-C2ED-A24D-BB73-326A3710F338}" presName="spaceRect" presStyleCnt="0"/>
      <dgm:spPr/>
    </dgm:pt>
    <dgm:pt modelId="{7634B91B-8377-4895-A966-F7BD865A9556}" type="pres">
      <dgm:prSet presAssocID="{F7DF363B-C2ED-A24D-BB73-326A3710F338}" presName="parTx" presStyleLbl="revTx" presStyleIdx="3" presStyleCnt="5">
        <dgm:presLayoutVars>
          <dgm:chMax val="0"/>
          <dgm:chPref val="0"/>
        </dgm:presLayoutVars>
      </dgm:prSet>
      <dgm:spPr/>
    </dgm:pt>
    <dgm:pt modelId="{05FEB868-BB92-4189-9176-0F63C6E98070}" type="pres">
      <dgm:prSet presAssocID="{E0FC1B6B-C34E-7243-8572-4D13BFD4EF5F}" presName="sibTrans" presStyleCnt="0"/>
      <dgm:spPr/>
    </dgm:pt>
    <dgm:pt modelId="{2504F18A-977F-4F98-87D3-BDF3D9304A1E}" type="pres">
      <dgm:prSet presAssocID="{ABA232D7-DC51-0E42-B58E-2AA8D0F6FE57}" presName="compNode" presStyleCnt="0"/>
      <dgm:spPr/>
    </dgm:pt>
    <dgm:pt modelId="{7C2109BD-6D0D-469D-95E8-25584BD9D288}" type="pres">
      <dgm:prSet presAssocID="{ABA232D7-DC51-0E42-B58E-2AA8D0F6FE57}" presName="bgRect" presStyleLbl="bgShp" presStyleIdx="4" presStyleCnt="5"/>
      <dgm:spPr/>
    </dgm:pt>
    <dgm:pt modelId="{2567A835-0A79-49AD-88CD-9093E114D76A}" type="pres">
      <dgm:prSet presAssocID="{ABA232D7-DC51-0E42-B58E-2AA8D0F6FE57}" presName="iconRect" presStyleLbl="node1" presStyleIdx="4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1480BF84-C9A1-4673-B2B0-A5DFA1F6FDB1}" type="pres">
      <dgm:prSet presAssocID="{ABA232D7-DC51-0E42-B58E-2AA8D0F6FE57}" presName="spaceRect" presStyleCnt="0"/>
      <dgm:spPr/>
    </dgm:pt>
    <dgm:pt modelId="{D0B1E83B-9C69-4D25-A2C2-E9E15C499D6A}" type="pres">
      <dgm:prSet presAssocID="{ABA232D7-DC51-0E42-B58E-2AA8D0F6FE57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5EB1110-7C0E-A547-839A-C0E4862BD726}" srcId="{C88B558D-6D43-714D-8535-F3EFA3F78E1F}" destId="{10C41552-400F-7B40-A68F-5E9FF16B42AB}" srcOrd="0" destOrd="0" parTransId="{2918ECDD-62DD-5D40-872B-10988725FEF2}" sibTransId="{32312A8F-496C-4442-A2E5-1888855CD12F}"/>
    <dgm:cxn modelId="{4653901D-A660-46C6-836B-7E78C8BD3BD2}" type="presOf" srcId="{ABA232D7-DC51-0E42-B58E-2AA8D0F6FE57}" destId="{D0B1E83B-9C69-4D25-A2C2-E9E15C499D6A}" srcOrd="0" destOrd="0" presId="urn:microsoft.com/office/officeart/2018/2/layout/IconVerticalSolidList"/>
    <dgm:cxn modelId="{9AEFAE1F-E441-554D-B542-51CBBF8980E1}" srcId="{C88B558D-6D43-714D-8535-F3EFA3F78E1F}" destId="{F2620F9E-98D4-3743-A0B9-4CBF25CD1CC4}" srcOrd="2" destOrd="0" parTransId="{2DEDC7BB-95CE-204F-B952-0C12CB5B89C4}" sibTransId="{CFB0F0F2-1B9C-A04E-93B9-339CD290CC01}"/>
    <dgm:cxn modelId="{AF6B1135-EDD9-C44C-AB11-894BBF8AB4BA}" srcId="{C88B558D-6D43-714D-8535-F3EFA3F78E1F}" destId="{7CA8D8DA-B76E-C840-8D01-955F56459E88}" srcOrd="1" destOrd="0" parTransId="{776B4B49-2234-7041-8358-849DC522B5A3}" sibTransId="{79153794-5203-0B4C-8F31-3F1AD7F1BF17}"/>
    <dgm:cxn modelId="{06091A58-1E23-7441-B2B4-590D902D04A8}" srcId="{C88B558D-6D43-714D-8535-F3EFA3F78E1F}" destId="{ABA232D7-DC51-0E42-B58E-2AA8D0F6FE57}" srcOrd="4" destOrd="0" parTransId="{13460FFE-519B-2C4E-BC71-454C4A1D2D84}" sibTransId="{2C6851D1-DD04-2949-AA93-4AC77D1CAE5C}"/>
    <dgm:cxn modelId="{23F643B3-D2DC-414A-B72C-53494D9AA522}" type="presOf" srcId="{F2620F9E-98D4-3743-A0B9-4CBF25CD1CC4}" destId="{D2E8DC12-2DDA-4F1D-80D6-63ECA0F9B795}" srcOrd="0" destOrd="0" presId="urn:microsoft.com/office/officeart/2018/2/layout/IconVerticalSolidList"/>
    <dgm:cxn modelId="{8A02CEB6-32F8-4F25-9B08-555AEB1BEAC1}" type="presOf" srcId="{F7DF363B-C2ED-A24D-BB73-326A3710F338}" destId="{7634B91B-8377-4895-A966-F7BD865A9556}" srcOrd="0" destOrd="0" presId="urn:microsoft.com/office/officeart/2018/2/layout/IconVerticalSolidList"/>
    <dgm:cxn modelId="{04F17DB8-A42A-C44A-8439-4BF72B9DF060}" srcId="{C88B558D-6D43-714D-8535-F3EFA3F78E1F}" destId="{F7DF363B-C2ED-A24D-BB73-326A3710F338}" srcOrd="3" destOrd="0" parTransId="{54944630-D8E1-854E-95D3-7B3D565FF6C8}" sibTransId="{E0FC1B6B-C34E-7243-8572-4D13BFD4EF5F}"/>
    <dgm:cxn modelId="{272512E7-C8C4-4104-8C5A-50B02F469A13}" type="presOf" srcId="{10C41552-400F-7B40-A68F-5E9FF16B42AB}" destId="{D9700F57-CD9E-40A7-8A87-1972D4EC3B72}" srcOrd="0" destOrd="0" presId="urn:microsoft.com/office/officeart/2018/2/layout/IconVerticalSolidList"/>
    <dgm:cxn modelId="{F2CF60FC-FDF6-4108-8E85-70A5227CA02B}" type="presOf" srcId="{C88B558D-6D43-714D-8535-F3EFA3F78E1F}" destId="{75FA161E-8289-452C-9B90-A984980C5A36}" srcOrd="0" destOrd="0" presId="urn:microsoft.com/office/officeart/2018/2/layout/IconVerticalSolidList"/>
    <dgm:cxn modelId="{04156FFE-80FA-4DF6-BD81-A15942CC19DC}" type="presOf" srcId="{7CA8D8DA-B76E-C840-8D01-955F56459E88}" destId="{9750CC81-8A30-4188-BD42-7A2133B270A7}" srcOrd="0" destOrd="0" presId="urn:microsoft.com/office/officeart/2018/2/layout/IconVerticalSolidList"/>
    <dgm:cxn modelId="{16D263E9-15A7-44D3-8252-F283400784F2}" type="presParOf" srcId="{75FA161E-8289-452C-9B90-A984980C5A36}" destId="{F15D03B8-2B65-4328-BF0E-FE0D032515CA}" srcOrd="0" destOrd="0" presId="urn:microsoft.com/office/officeart/2018/2/layout/IconVerticalSolidList"/>
    <dgm:cxn modelId="{8A8B4DCC-1CD3-47BC-A67F-2EB061F67077}" type="presParOf" srcId="{F15D03B8-2B65-4328-BF0E-FE0D032515CA}" destId="{30DC07AC-9005-494A-8FA1-F337516B3C2D}" srcOrd="0" destOrd="0" presId="urn:microsoft.com/office/officeart/2018/2/layout/IconVerticalSolidList"/>
    <dgm:cxn modelId="{07C2BB03-C759-4959-B875-93FECBEDF814}" type="presParOf" srcId="{F15D03B8-2B65-4328-BF0E-FE0D032515CA}" destId="{5FF74681-61AD-4EB1-B4BD-D3E97E6360B4}" srcOrd="1" destOrd="0" presId="urn:microsoft.com/office/officeart/2018/2/layout/IconVerticalSolidList"/>
    <dgm:cxn modelId="{0016C7B5-29AE-4A14-B5BE-C598C32B3102}" type="presParOf" srcId="{F15D03B8-2B65-4328-BF0E-FE0D032515CA}" destId="{FF9ADF8D-819C-499A-ABAD-794809531108}" srcOrd="2" destOrd="0" presId="urn:microsoft.com/office/officeart/2018/2/layout/IconVerticalSolidList"/>
    <dgm:cxn modelId="{A714CD9D-889F-4DD4-A721-745B4087A3C1}" type="presParOf" srcId="{F15D03B8-2B65-4328-BF0E-FE0D032515CA}" destId="{D9700F57-CD9E-40A7-8A87-1972D4EC3B72}" srcOrd="3" destOrd="0" presId="urn:microsoft.com/office/officeart/2018/2/layout/IconVerticalSolidList"/>
    <dgm:cxn modelId="{0D3DE769-9249-4083-B324-A38BA02EBD5E}" type="presParOf" srcId="{75FA161E-8289-452C-9B90-A984980C5A36}" destId="{E5A181CE-137C-4FEC-A077-6AF8DE51C0AB}" srcOrd="1" destOrd="0" presId="urn:microsoft.com/office/officeart/2018/2/layout/IconVerticalSolidList"/>
    <dgm:cxn modelId="{D3F36BB6-1A89-4B90-8AB6-847EAD57AF77}" type="presParOf" srcId="{75FA161E-8289-452C-9B90-A984980C5A36}" destId="{7760D289-3855-4216-9B09-DE299962C760}" srcOrd="2" destOrd="0" presId="urn:microsoft.com/office/officeart/2018/2/layout/IconVerticalSolidList"/>
    <dgm:cxn modelId="{1ACC26F7-9108-46EB-BFE0-D4092D3329A2}" type="presParOf" srcId="{7760D289-3855-4216-9B09-DE299962C760}" destId="{A0FFFEB9-EC3B-405D-A6D9-F687481729E7}" srcOrd="0" destOrd="0" presId="urn:microsoft.com/office/officeart/2018/2/layout/IconVerticalSolidList"/>
    <dgm:cxn modelId="{47BB2383-1A6C-40BF-8268-C637AD5C4DA2}" type="presParOf" srcId="{7760D289-3855-4216-9B09-DE299962C760}" destId="{F11DEE36-D736-487B-B308-26A2A40CB163}" srcOrd="1" destOrd="0" presId="urn:microsoft.com/office/officeart/2018/2/layout/IconVerticalSolidList"/>
    <dgm:cxn modelId="{2A0AC0DD-5E7F-47E7-9999-DA5C255F1687}" type="presParOf" srcId="{7760D289-3855-4216-9B09-DE299962C760}" destId="{C91F9867-AA22-4503-97BD-FBC7A19A83BE}" srcOrd="2" destOrd="0" presId="urn:microsoft.com/office/officeart/2018/2/layout/IconVerticalSolidList"/>
    <dgm:cxn modelId="{2E4D0108-4EC3-4755-A4CA-DA8C9A478C97}" type="presParOf" srcId="{7760D289-3855-4216-9B09-DE299962C760}" destId="{9750CC81-8A30-4188-BD42-7A2133B270A7}" srcOrd="3" destOrd="0" presId="urn:microsoft.com/office/officeart/2018/2/layout/IconVerticalSolidList"/>
    <dgm:cxn modelId="{3F89CD88-5194-4E3B-AF0B-408A51E471B9}" type="presParOf" srcId="{75FA161E-8289-452C-9B90-A984980C5A36}" destId="{6FFB87BB-6DE0-4F45-9518-A11BA48E4525}" srcOrd="3" destOrd="0" presId="urn:microsoft.com/office/officeart/2018/2/layout/IconVerticalSolidList"/>
    <dgm:cxn modelId="{25827A6E-4A7A-474E-AB9B-2CCA40A75882}" type="presParOf" srcId="{75FA161E-8289-452C-9B90-A984980C5A36}" destId="{B5758EAB-1676-4A59-9F92-0692E61F9B01}" srcOrd="4" destOrd="0" presId="urn:microsoft.com/office/officeart/2018/2/layout/IconVerticalSolidList"/>
    <dgm:cxn modelId="{EC124C09-6A06-41BD-BAF3-815A4DAA9B96}" type="presParOf" srcId="{B5758EAB-1676-4A59-9F92-0692E61F9B01}" destId="{B9BF9DE7-D780-4F60-9117-BC513A9D4154}" srcOrd="0" destOrd="0" presId="urn:microsoft.com/office/officeart/2018/2/layout/IconVerticalSolidList"/>
    <dgm:cxn modelId="{88242A09-9A11-4D45-BC02-687FB9FB33AF}" type="presParOf" srcId="{B5758EAB-1676-4A59-9F92-0692E61F9B01}" destId="{595872C7-8385-4BE0-B6E1-D8BAFEA73727}" srcOrd="1" destOrd="0" presId="urn:microsoft.com/office/officeart/2018/2/layout/IconVerticalSolidList"/>
    <dgm:cxn modelId="{64D39546-A533-4CD3-B8A8-2BD0B694D047}" type="presParOf" srcId="{B5758EAB-1676-4A59-9F92-0692E61F9B01}" destId="{2DD8B499-E3C6-4224-ACC8-E59EEACF173A}" srcOrd="2" destOrd="0" presId="urn:microsoft.com/office/officeart/2018/2/layout/IconVerticalSolidList"/>
    <dgm:cxn modelId="{809A4855-B122-425D-B5FA-DAF840C049A7}" type="presParOf" srcId="{B5758EAB-1676-4A59-9F92-0692E61F9B01}" destId="{D2E8DC12-2DDA-4F1D-80D6-63ECA0F9B795}" srcOrd="3" destOrd="0" presId="urn:microsoft.com/office/officeart/2018/2/layout/IconVerticalSolidList"/>
    <dgm:cxn modelId="{1A00697F-541E-4465-9597-84AE17C0E9E3}" type="presParOf" srcId="{75FA161E-8289-452C-9B90-A984980C5A36}" destId="{82259708-7864-43CF-99A9-6DE52B30BD5A}" srcOrd="5" destOrd="0" presId="urn:microsoft.com/office/officeart/2018/2/layout/IconVerticalSolidList"/>
    <dgm:cxn modelId="{BE230798-A9C6-436E-9D34-7F78F3F3D06F}" type="presParOf" srcId="{75FA161E-8289-452C-9B90-A984980C5A36}" destId="{AC6DAE3B-DA60-4EDB-A9E9-C6D43D955A86}" srcOrd="6" destOrd="0" presId="urn:microsoft.com/office/officeart/2018/2/layout/IconVerticalSolidList"/>
    <dgm:cxn modelId="{6F15D4B1-C0FE-4512-912C-13ABD0458D8E}" type="presParOf" srcId="{AC6DAE3B-DA60-4EDB-A9E9-C6D43D955A86}" destId="{77EA53B2-E5DA-4DA4-9519-AA8406F0C862}" srcOrd="0" destOrd="0" presId="urn:microsoft.com/office/officeart/2018/2/layout/IconVerticalSolidList"/>
    <dgm:cxn modelId="{96B9F432-56A2-4931-84BD-C0EA85DC259E}" type="presParOf" srcId="{AC6DAE3B-DA60-4EDB-A9E9-C6D43D955A86}" destId="{A28FBA7B-5FAE-421D-8F06-81AB70C5DBD8}" srcOrd="1" destOrd="0" presId="urn:microsoft.com/office/officeart/2018/2/layout/IconVerticalSolidList"/>
    <dgm:cxn modelId="{CF48FC8D-CF18-4DCD-9432-9FDBCC204E71}" type="presParOf" srcId="{AC6DAE3B-DA60-4EDB-A9E9-C6D43D955A86}" destId="{DDB3E07D-688E-4AE5-AB5C-2910A350CCF6}" srcOrd="2" destOrd="0" presId="urn:microsoft.com/office/officeart/2018/2/layout/IconVerticalSolidList"/>
    <dgm:cxn modelId="{D4A58392-7B2A-486E-A76B-7CE3DF3FE6A0}" type="presParOf" srcId="{AC6DAE3B-DA60-4EDB-A9E9-C6D43D955A86}" destId="{7634B91B-8377-4895-A966-F7BD865A9556}" srcOrd="3" destOrd="0" presId="urn:microsoft.com/office/officeart/2018/2/layout/IconVerticalSolidList"/>
    <dgm:cxn modelId="{554C4CF6-9DBD-4A72-9CF6-25490926B318}" type="presParOf" srcId="{75FA161E-8289-452C-9B90-A984980C5A36}" destId="{05FEB868-BB92-4189-9176-0F63C6E98070}" srcOrd="7" destOrd="0" presId="urn:microsoft.com/office/officeart/2018/2/layout/IconVerticalSolidList"/>
    <dgm:cxn modelId="{3DBCCC7C-CB86-4E0A-B8EE-1938A9CC2616}" type="presParOf" srcId="{75FA161E-8289-452C-9B90-A984980C5A36}" destId="{2504F18A-977F-4F98-87D3-BDF3D9304A1E}" srcOrd="8" destOrd="0" presId="urn:microsoft.com/office/officeart/2018/2/layout/IconVerticalSolidList"/>
    <dgm:cxn modelId="{4C37AF7B-4D6E-4100-B878-576DE2A43241}" type="presParOf" srcId="{2504F18A-977F-4F98-87D3-BDF3D9304A1E}" destId="{7C2109BD-6D0D-469D-95E8-25584BD9D288}" srcOrd="0" destOrd="0" presId="urn:microsoft.com/office/officeart/2018/2/layout/IconVerticalSolidList"/>
    <dgm:cxn modelId="{1635DB58-B8E7-4BD5-8FF9-1358C34A775B}" type="presParOf" srcId="{2504F18A-977F-4F98-87D3-BDF3D9304A1E}" destId="{2567A835-0A79-49AD-88CD-9093E114D76A}" srcOrd="1" destOrd="0" presId="urn:microsoft.com/office/officeart/2018/2/layout/IconVerticalSolidList"/>
    <dgm:cxn modelId="{E8F5A76D-ABF7-4F73-A6DD-41C0CD21CF0C}" type="presParOf" srcId="{2504F18A-977F-4F98-87D3-BDF3D9304A1E}" destId="{1480BF84-C9A1-4673-B2B0-A5DFA1F6FDB1}" srcOrd="2" destOrd="0" presId="urn:microsoft.com/office/officeart/2018/2/layout/IconVerticalSolidList"/>
    <dgm:cxn modelId="{033A6F56-0BCF-4C13-BA3C-DC11271186EF}" type="presParOf" srcId="{2504F18A-977F-4F98-87D3-BDF3D9304A1E}" destId="{D0B1E83B-9C69-4D25-A2C2-E9E15C499D6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1A0C8C-8E6B-4387-B55A-B3E440605BF9}" type="doc">
      <dgm:prSet loTypeId="urn:microsoft.com/office/officeart/2008/layout/LinedLis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236369A-AD9E-4BB6-8C17-4CE2D667C083}">
      <dgm:prSet/>
      <dgm:spPr/>
      <dgm:t>
        <a:bodyPr/>
        <a:lstStyle/>
        <a:p>
          <a:r>
            <a:rPr lang="en-CA" dirty="0">
              <a:latin typeface="Maiandra GD" panose="020E0502030308020204" pitchFamily="34" charset="0"/>
            </a:rPr>
            <a:t>An iterative, multi-phase program and research framework in which </a:t>
          </a:r>
          <a:r>
            <a:rPr lang="en-CA" b="1" dirty="0">
              <a:latin typeface="Maiandra GD" panose="020E0502030308020204" pitchFamily="34" charset="0"/>
            </a:rPr>
            <a:t>programs drive scientific inquiry</a:t>
          </a:r>
          <a:r>
            <a:rPr lang="en-CA" dirty="0">
              <a:latin typeface="Maiandra GD" panose="020E0502030308020204" pitchFamily="34" charset="0"/>
            </a:rPr>
            <a:t>. </a:t>
          </a:r>
          <a:endParaRPr lang="en-US" dirty="0">
            <a:latin typeface="Maiandra GD" panose="020E0502030308020204" pitchFamily="34" charset="0"/>
          </a:endParaRPr>
        </a:p>
      </dgm:t>
    </dgm:pt>
    <dgm:pt modelId="{4E13FF03-E145-450C-BA70-50029B706211}" type="parTrans" cxnId="{62FA7C93-ECA1-4506-91F8-3AC0D08DA12A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70822F77-F529-4194-9E36-ABB1639CE52A}" type="sibTrans" cxnId="{62FA7C93-ECA1-4506-91F8-3AC0D08DA12A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599C1883-A4BF-4D3D-B1B8-B21729924CF3}">
      <dgm:prSet/>
      <dgm:spPr/>
      <dgm:t>
        <a:bodyPr/>
        <a:lstStyle/>
        <a:p>
          <a:r>
            <a:rPr lang="en-US" dirty="0">
              <a:latin typeface="Maiandra GD" panose="020E0502030308020204" pitchFamily="34" charset="0"/>
            </a:rPr>
            <a:t>Research is driven by program goals to achieve health impact and equity.</a:t>
          </a:r>
        </a:p>
      </dgm:t>
    </dgm:pt>
    <dgm:pt modelId="{B472191F-D83B-4FFF-8EE9-C62EFA5604F7}" type="parTrans" cxnId="{7578C94F-1C0F-4CD6-BC17-B1E228297C1E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9730AB5F-4706-4217-BBD3-CA20B8E81743}" type="sibTrans" cxnId="{7578C94F-1C0F-4CD6-BC17-B1E228297C1E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577DAD72-4BB7-4E26-84A7-C7881F26704C}">
      <dgm:prSet/>
      <dgm:spPr/>
      <dgm:t>
        <a:bodyPr/>
        <a:lstStyle/>
        <a:p>
          <a:r>
            <a:rPr lang="en-US" dirty="0">
              <a:latin typeface="Maiandra GD" panose="020E0502030308020204" pitchFamily="34" charset="0"/>
            </a:rPr>
            <a:t>Program relevant research science is “embedded” with programs, over the program implementation cycle.</a:t>
          </a:r>
        </a:p>
      </dgm:t>
    </dgm:pt>
    <dgm:pt modelId="{2CF97A17-062D-41AB-9EF7-8CF5F3363FA2}" type="parTrans" cxnId="{8BBE747E-35AE-46D3-A72D-4F8ABA8FF4B8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B46B7A45-6A78-480D-BEF6-714F27E6F17E}" type="sibTrans" cxnId="{8BBE747E-35AE-46D3-A72D-4F8ABA8FF4B8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5AF9F67D-6348-46D0-93B1-102F6E8D4057}">
      <dgm:prSet/>
      <dgm:spPr/>
      <dgm:t>
        <a:bodyPr/>
        <a:lstStyle/>
        <a:p>
          <a:r>
            <a:rPr lang="en-US" dirty="0">
              <a:latin typeface="Maiandra GD" panose="020E0502030308020204" pitchFamily="34" charset="0"/>
            </a:rPr>
            <a:t>Include continuing interaction between researchers, program implementers, policy makers and service beneficiaries to optimize outcomes.</a:t>
          </a:r>
        </a:p>
      </dgm:t>
    </dgm:pt>
    <dgm:pt modelId="{2321860D-7EED-4ACE-BC50-703C955730BA}" type="parTrans" cxnId="{617B5E36-0F23-435C-A38B-5CE86D380525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5639CCBF-01E1-421F-A43B-4C53E6256179}" type="sibTrans" cxnId="{617B5E36-0F23-435C-A38B-5CE86D380525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ACEA5E9F-F319-CB44-8501-A84FDE110603}" type="pres">
      <dgm:prSet presAssocID="{B21A0C8C-8E6B-4387-B55A-B3E440605BF9}" presName="vert0" presStyleCnt="0">
        <dgm:presLayoutVars>
          <dgm:dir/>
          <dgm:animOne val="branch"/>
          <dgm:animLvl val="lvl"/>
        </dgm:presLayoutVars>
      </dgm:prSet>
      <dgm:spPr/>
    </dgm:pt>
    <dgm:pt modelId="{6A35F703-CD55-8242-934F-36F33041D852}" type="pres">
      <dgm:prSet presAssocID="{F236369A-AD9E-4BB6-8C17-4CE2D667C083}" presName="thickLine" presStyleLbl="alignNode1" presStyleIdx="0" presStyleCnt="4"/>
      <dgm:spPr/>
    </dgm:pt>
    <dgm:pt modelId="{B55BFDD3-A7DB-D448-9F0F-1A62FA2DD25F}" type="pres">
      <dgm:prSet presAssocID="{F236369A-AD9E-4BB6-8C17-4CE2D667C083}" presName="horz1" presStyleCnt="0"/>
      <dgm:spPr/>
    </dgm:pt>
    <dgm:pt modelId="{4405D69A-B775-224A-99D7-A648E3882D77}" type="pres">
      <dgm:prSet presAssocID="{F236369A-AD9E-4BB6-8C17-4CE2D667C083}" presName="tx1" presStyleLbl="revTx" presStyleIdx="0" presStyleCnt="4"/>
      <dgm:spPr/>
    </dgm:pt>
    <dgm:pt modelId="{DA93C4E0-E985-0746-BF6A-7442CC423918}" type="pres">
      <dgm:prSet presAssocID="{F236369A-AD9E-4BB6-8C17-4CE2D667C083}" presName="vert1" presStyleCnt="0"/>
      <dgm:spPr/>
    </dgm:pt>
    <dgm:pt modelId="{B4D9A673-5BEE-084B-8656-717B5E2EC71E}" type="pres">
      <dgm:prSet presAssocID="{599C1883-A4BF-4D3D-B1B8-B21729924CF3}" presName="thickLine" presStyleLbl="alignNode1" presStyleIdx="1" presStyleCnt="4"/>
      <dgm:spPr/>
    </dgm:pt>
    <dgm:pt modelId="{2CA31FF6-C5DF-2943-B663-97706D76F0BD}" type="pres">
      <dgm:prSet presAssocID="{599C1883-A4BF-4D3D-B1B8-B21729924CF3}" presName="horz1" presStyleCnt="0"/>
      <dgm:spPr/>
    </dgm:pt>
    <dgm:pt modelId="{31863D5B-7C68-7242-B518-D77E129E115A}" type="pres">
      <dgm:prSet presAssocID="{599C1883-A4BF-4D3D-B1B8-B21729924CF3}" presName="tx1" presStyleLbl="revTx" presStyleIdx="1" presStyleCnt="4" custScaleY="76975"/>
      <dgm:spPr/>
    </dgm:pt>
    <dgm:pt modelId="{E3C7EA48-5BFD-FF43-B78B-C74CBA420A1B}" type="pres">
      <dgm:prSet presAssocID="{599C1883-A4BF-4D3D-B1B8-B21729924CF3}" presName="vert1" presStyleCnt="0"/>
      <dgm:spPr/>
    </dgm:pt>
    <dgm:pt modelId="{E475D86E-94FB-EE43-BFF5-E0742A7FC023}" type="pres">
      <dgm:prSet presAssocID="{577DAD72-4BB7-4E26-84A7-C7881F26704C}" presName="thickLine" presStyleLbl="alignNode1" presStyleIdx="2" presStyleCnt="4"/>
      <dgm:spPr/>
    </dgm:pt>
    <dgm:pt modelId="{FBE5AE5E-49AE-844D-818F-BF20CB101900}" type="pres">
      <dgm:prSet presAssocID="{577DAD72-4BB7-4E26-84A7-C7881F26704C}" presName="horz1" presStyleCnt="0"/>
      <dgm:spPr/>
    </dgm:pt>
    <dgm:pt modelId="{BD641E73-48F4-6340-ADD0-7247EDF92CFF}" type="pres">
      <dgm:prSet presAssocID="{577DAD72-4BB7-4E26-84A7-C7881F26704C}" presName="tx1" presStyleLbl="revTx" presStyleIdx="2" presStyleCnt="4"/>
      <dgm:spPr/>
    </dgm:pt>
    <dgm:pt modelId="{E85AF4CF-9D00-BD48-BFB2-668FE2A27685}" type="pres">
      <dgm:prSet presAssocID="{577DAD72-4BB7-4E26-84A7-C7881F26704C}" presName="vert1" presStyleCnt="0"/>
      <dgm:spPr/>
    </dgm:pt>
    <dgm:pt modelId="{A68790B1-1B01-8F47-A51C-CBA0BB660F6D}" type="pres">
      <dgm:prSet presAssocID="{5AF9F67D-6348-46D0-93B1-102F6E8D4057}" presName="thickLine" presStyleLbl="alignNode1" presStyleIdx="3" presStyleCnt="4"/>
      <dgm:spPr/>
    </dgm:pt>
    <dgm:pt modelId="{FFA7DD21-A293-E547-8973-509ACEB4B2CC}" type="pres">
      <dgm:prSet presAssocID="{5AF9F67D-6348-46D0-93B1-102F6E8D4057}" presName="horz1" presStyleCnt="0"/>
      <dgm:spPr/>
    </dgm:pt>
    <dgm:pt modelId="{3D596E19-80ED-EF46-BC87-B268996F6632}" type="pres">
      <dgm:prSet presAssocID="{5AF9F67D-6348-46D0-93B1-102F6E8D4057}" presName="tx1" presStyleLbl="revTx" presStyleIdx="3" presStyleCnt="4"/>
      <dgm:spPr/>
    </dgm:pt>
    <dgm:pt modelId="{45C3A4BA-156A-054E-A2FC-58DA0388044F}" type="pres">
      <dgm:prSet presAssocID="{5AF9F67D-6348-46D0-93B1-102F6E8D4057}" presName="vert1" presStyleCnt="0"/>
      <dgm:spPr/>
    </dgm:pt>
  </dgm:ptLst>
  <dgm:cxnLst>
    <dgm:cxn modelId="{45B6C20E-89ED-F541-B5E7-73382DEB45C7}" type="presOf" srcId="{5AF9F67D-6348-46D0-93B1-102F6E8D4057}" destId="{3D596E19-80ED-EF46-BC87-B268996F6632}" srcOrd="0" destOrd="0" presId="urn:microsoft.com/office/officeart/2008/layout/LinedList"/>
    <dgm:cxn modelId="{CB002F22-1105-D64F-A9AD-C6DE5EBFC893}" type="presOf" srcId="{F236369A-AD9E-4BB6-8C17-4CE2D667C083}" destId="{4405D69A-B775-224A-99D7-A648E3882D77}" srcOrd="0" destOrd="0" presId="urn:microsoft.com/office/officeart/2008/layout/LinedList"/>
    <dgm:cxn modelId="{617B5E36-0F23-435C-A38B-5CE86D380525}" srcId="{B21A0C8C-8E6B-4387-B55A-B3E440605BF9}" destId="{5AF9F67D-6348-46D0-93B1-102F6E8D4057}" srcOrd="3" destOrd="0" parTransId="{2321860D-7EED-4ACE-BC50-703C955730BA}" sibTransId="{5639CCBF-01E1-421F-A43B-4C53E6256179}"/>
    <dgm:cxn modelId="{F2F5D762-63B5-394B-BB17-FD5B7D81FC02}" type="presOf" srcId="{577DAD72-4BB7-4E26-84A7-C7881F26704C}" destId="{BD641E73-48F4-6340-ADD0-7247EDF92CFF}" srcOrd="0" destOrd="0" presId="urn:microsoft.com/office/officeart/2008/layout/LinedList"/>
    <dgm:cxn modelId="{7578C94F-1C0F-4CD6-BC17-B1E228297C1E}" srcId="{B21A0C8C-8E6B-4387-B55A-B3E440605BF9}" destId="{599C1883-A4BF-4D3D-B1B8-B21729924CF3}" srcOrd="1" destOrd="0" parTransId="{B472191F-D83B-4FFF-8EE9-C62EFA5604F7}" sibTransId="{9730AB5F-4706-4217-BBD3-CA20B8E81743}"/>
    <dgm:cxn modelId="{8604F275-74C8-D64C-9310-BBC6F8F3943C}" type="presOf" srcId="{599C1883-A4BF-4D3D-B1B8-B21729924CF3}" destId="{31863D5B-7C68-7242-B518-D77E129E115A}" srcOrd="0" destOrd="0" presId="urn:microsoft.com/office/officeart/2008/layout/LinedList"/>
    <dgm:cxn modelId="{8BBE747E-35AE-46D3-A72D-4F8ABA8FF4B8}" srcId="{B21A0C8C-8E6B-4387-B55A-B3E440605BF9}" destId="{577DAD72-4BB7-4E26-84A7-C7881F26704C}" srcOrd="2" destOrd="0" parTransId="{2CF97A17-062D-41AB-9EF7-8CF5F3363FA2}" sibTransId="{B46B7A45-6A78-480D-BEF6-714F27E6F17E}"/>
    <dgm:cxn modelId="{62FA7C93-ECA1-4506-91F8-3AC0D08DA12A}" srcId="{B21A0C8C-8E6B-4387-B55A-B3E440605BF9}" destId="{F236369A-AD9E-4BB6-8C17-4CE2D667C083}" srcOrd="0" destOrd="0" parTransId="{4E13FF03-E145-450C-BA70-50029B706211}" sibTransId="{70822F77-F529-4194-9E36-ABB1639CE52A}"/>
    <dgm:cxn modelId="{F8C85EB0-8DE9-F54C-88A4-1037E1534E45}" type="presOf" srcId="{B21A0C8C-8E6B-4387-B55A-B3E440605BF9}" destId="{ACEA5E9F-F319-CB44-8501-A84FDE110603}" srcOrd="0" destOrd="0" presId="urn:microsoft.com/office/officeart/2008/layout/LinedList"/>
    <dgm:cxn modelId="{7C6BB5A2-284E-4B4B-B6E6-50FAACE4443B}" type="presParOf" srcId="{ACEA5E9F-F319-CB44-8501-A84FDE110603}" destId="{6A35F703-CD55-8242-934F-36F33041D852}" srcOrd="0" destOrd="0" presId="urn:microsoft.com/office/officeart/2008/layout/LinedList"/>
    <dgm:cxn modelId="{BC73B32D-6947-D548-B441-13C089BBFEEE}" type="presParOf" srcId="{ACEA5E9F-F319-CB44-8501-A84FDE110603}" destId="{B55BFDD3-A7DB-D448-9F0F-1A62FA2DD25F}" srcOrd="1" destOrd="0" presId="urn:microsoft.com/office/officeart/2008/layout/LinedList"/>
    <dgm:cxn modelId="{2989D775-0858-EA44-8893-D568AEA6FFC5}" type="presParOf" srcId="{B55BFDD3-A7DB-D448-9F0F-1A62FA2DD25F}" destId="{4405D69A-B775-224A-99D7-A648E3882D77}" srcOrd="0" destOrd="0" presId="urn:microsoft.com/office/officeart/2008/layout/LinedList"/>
    <dgm:cxn modelId="{28B22358-FE4F-074F-8AAC-E10EC8375E0B}" type="presParOf" srcId="{B55BFDD3-A7DB-D448-9F0F-1A62FA2DD25F}" destId="{DA93C4E0-E985-0746-BF6A-7442CC423918}" srcOrd="1" destOrd="0" presId="urn:microsoft.com/office/officeart/2008/layout/LinedList"/>
    <dgm:cxn modelId="{6238E2C3-DE20-A145-BC35-4B335DA5D96B}" type="presParOf" srcId="{ACEA5E9F-F319-CB44-8501-A84FDE110603}" destId="{B4D9A673-5BEE-084B-8656-717B5E2EC71E}" srcOrd="2" destOrd="0" presId="urn:microsoft.com/office/officeart/2008/layout/LinedList"/>
    <dgm:cxn modelId="{AC185A81-915D-B64C-B11E-B3422C9D3CF1}" type="presParOf" srcId="{ACEA5E9F-F319-CB44-8501-A84FDE110603}" destId="{2CA31FF6-C5DF-2943-B663-97706D76F0BD}" srcOrd="3" destOrd="0" presId="urn:microsoft.com/office/officeart/2008/layout/LinedList"/>
    <dgm:cxn modelId="{4083D56F-FC39-D04B-8522-CD04F89926BA}" type="presParOf" srcId="{2CA31FF6-C5DF-2943-B663-97706D76F0BD}" destId="{31863D5B-7C68-7242-B518-D77E129E115A}" srcOrd="0" destOrd="0" presId="urn:microsoft.com/office/officeart/2008/layout/LinedList"/>
    <dgm:cxn modelId="{22A82898-F18F-5E41-B2F6-90E6DBFC421F}" type="presParOf" srcId="{2CA31FF6-C5DF-2943-B663-97706D76F0BD}" destId="{E3C7EA48-5BFD-FF43-B78B-C74CBA420A1B}" srcOrd="1" destOrd="0" presId="urn:microsoft.com/office/officeart/2008/layout/LinedList"/>
    <dgm:cxn modelId="{E7C10C31-44B2-2048-B2A8-E84FB75DD650}" type="presParOf" srcId="{ACEA5E9F-F319-CB44-8501-A84FDE110603}" destId="{E475D86E-94FB-EE43-BFF5-E0742A7FC023}" srcOrd="4" destOrd="0" presId="urn:microsoft.com/office/officeart/2008/layout/LinedList"/>
    <dgm:cxn modelId="{5A854FAB-C3A1-0245-A4EC-265960BF7D6F}" type="presParOf" srcId="{ACEA5E9F-F319-CB44-8501-A84FDE110603}" destId="{FBE5AE5E-49AE-844D-818F-BF20CB101900}" srcOrd="5" destOrd="0" presId="urn:microsoft.com/office/officeart/2008/layout/LinedList"/>
    <dgm:cxn modelId="{5ADCF5DD-0BD4-5E40-980C-36BCEE386CE5}" type="presParOf" srcId="{FBE5AE5E-49AE-844D-818F-BF20CB101900}" destId="{BD641E73-48F4-6340-ADD0-7247EDF92CFF}" srcOrd="0" destOrd="0" presId="urn:microsoft.com/office/officeart/2008/layout/LinedList"/>
    <dgm:cxn modelId="{CB8866D4-C39F-EC45-A1E6-36414AF9CB08}" type="presParOf" srcId="{FBE5AE5E-49AE-844D-818F-BF20CB101900}" destId="{E85AF4CF-9D00-BD48-BFB2-668FE2A27685}" srcOrd="1" destOrd="0" presId="urn:microsoft.com/office/officeart/2008/layout/LinedList"/>
    <dgm:cxn modelId="{5AA3132D-799C-D740-8F31-03E9DC17841A}" type="presParOf" srcId="{ACEA5E9F-F319-CB44-8501-A84FDE110603}" destId="{A68790B1-1B01-8F47-A51C-CBA0BB660F6D}" srcOrd="6" destOrd="0" presId="urn:microsoft.com/office/officeart/2008/layout/LinedList"/>
    <dgm:cxn modelId="{BE361117-DC81-8443-868E-8A827922DFA6}" type="presParOf" srcId="{ACEA5E9F-F319-CB44-8501-A84FDE110603}" destId="{FFA7DD21-A293-E547-8973-509ACEB4B2CC}" srcOrd="7" destOrd="0" presId="urn:microsoft.com/office/officeart/2008/layout/LinedList"/>
    <dgm:cxn modelId="{C5EB5498-4375-1146-95E0-1B4FEF2D7AA8}" type="presParOf" srcId="{FFA7DD21-A293-E547-8973-509ACEB4B2CC}" destId="{3D596E19-80ED-EF46-BC87-B268996F6632}" srcOrd="0" destOrd="0" presId="urn:microsoft.com/office/officeart/2008/layout/LinedList"/>
    <dgm:cxn modelId="{C41826D6-DFA1-B44F-9BDB-83302EE767B8}" type="presParOf" srcId="{FFA7DD21-A293-E547-8973-509ACEB4B2CC}" destId="{45C3A4BA-156A-054E-A2FC-58DA0388044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A14CE5-7577-4E27-8EF8-A107BE7B3FA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49B7994-63D2-4435-A847-AE0CC440486B}">
      <dgm:prSet/>
      <dgm:spPr/>
      <dgm:t>
        <a:bodyPr/>
        <a:lstStyle/>
        <a:p>
          <a:pPr algn="l"/>
          <a:r>
            <a:rPr lang="en-US" b="1" dirty="0">
              <a:solidFill>
                <a:schemeClr val="bg1"/>
              </a:solidFill>
              <a:latin typeface="Maiandra GD" panose="020E0502030308020204" pitchFamily="34" charset="0"/>
              <a:cs typeface="Arial" panose="020B0604020202020204" pitchFamily="34" charset="0"/>
            </a:rPr>
            <a:t>A Programme Science Tool </a:t>
          </a:r>
        </a:p>
      </dgm:t>
    </dgm:pt>
    <dgm:pt modelId="{8E672AFB-C779-497C-933E-3D0607CD7411}" type="parTrans" cxnId="{82DDF353-0D24-4DA1-BA3D-4170F196060D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0D13CD06-8C62-4611-A4DE-A72C94F9CBBF}" type="sibTrans" cxnId="{82DDF353-0D24-4DA1-BA3D-4170F196060D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F5889E0D-83CF-4D80-849D-0F707F166247}">
      <dgm:prSet/>
      <dgm:spPr/>
      <dgm:t>
        <a:bodyPr/>
        <a:lstStyle/>
        <a:p>
          <a:pPr algn="l"/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Programs uses the tool to generate service coverage gaps and factors contributing to those gaps</a:t>
          </a:r>
          <a:endParaRPr lang="en-US" dirty="0">
            <a:latin typeface="Maiandra GD" panose="020E0502030308020204" pitchFamily="34" charset="0"/>
            <a:cs typeface="Arial" panose="020B0604020202020204" pitchFamily="34" charset="0"/>
          </a:endParaRPr>
        </a:p>
      </dgm:t>
    </dgm:pt>
    <dgm:pt modelId="{C4200244-5492-4E3A-9606-BE7B1762D638}" type="parTrans" cxnId="{F54F6256-9C99-416B-A9E8-549BBDE0E59F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1183ADEE-5087-46DF-839C-FF1DFB5B9240}" type="sibTrans" cxnId="{F54F6256-9C99-416B-A9E8-549BBDE0E59F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D40CCC9E-77CA-44F4-A4F3-B9672D0AB742}">
      <dgm:prSet/>
      <dgm:spPr/>
      <dgm:t>
        <a:bodyPr/>
        <a:lstStyle/>
        <a:p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Optimization of service delivery (</a:t>
          </a:r>
          <a:r>
            <a:rPr lang="en-CA" b="1" dirty="0">
              <a:latin typeface="Maiandra GD" panose="020E0502030308020204" pitchFamily="34" charset="0"/>
              <a:cs typeface="Arial" panose="020B0604020202020204" pitchFamily="34" charset="0"/>
            </a:rPr>
            <a:t>Program platforms</a:t>
          </a:r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)</a:t>
          </a:r>
          <a:endParaRPr lang="en-US" dirty="0">
            <a:latin typeface="Maiandra GD" panose="020E0502030308020204" pitchFamily="34" charset="0"/>
            <a:cs typeface="Arial" panose="020B0604020202020204" pitchFamily="34" charset="0"/>
          </a:endParaRPr>
        </a:p>
      </dgm:t>
    </dgm:pt>
    <dgm:pt modelId="{25F14D59-22F9-4643-8BD0-48A101F9A416}" type="parTrans" cxnId="{BE8CECBA-3A1C-428F-A918-FBA3427EA6D2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0803AE48-7BDD-4BA6-AE72-2E0C70A06CBB}" type="sibTrans" cxnId="{BE8CECBA-3A1C-428F-A918-FBA3427EA6D2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D7B403EE-D1A6-4497-B57D-408123FBC28D}">
      <dgm:prSet/>
      <dgm:spPr/>
      <dgm:t>
        <a:bodyPr/>
        <a:lstStyle/>
        <a:p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Prioritization of resource allocation (</a:t>
          </a:r>
          <a:r>
            <a:rPr lang="en-CA" b="1" dirty="0">
              <a:latin typeface="Maiandra GD" panose="020E0502030308020204" pitchFamily="34" charset="0"/>
              <a:cs typeface="Arial" panose="020B0604020202020204" pitchFamily="34" charset="0"/>
            </a:rPr>
            <a:t>Population</a:t>
          </a:r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 </a:t>
          </a:r>
          <a:r>
            <a:rPr lang="en-CA" b="1" dirty="0">
              <a:latin typeface="Maiandra GD" panose="020E0502030308020204" pitchFamily="34" charset="0"/>
              <a:cs typeface="Arial" panose="020B0604020202020204" pitchFamily="34" charset="0"/>
            </a:rPr>
            <a:t>prioritization</a:t>
          </a:r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)</a:t>
          </a:r>
          <a:endParaRPr lang="en-US" dirty="0">
            <a:latin typeface="Maiandra GD" panose="020E0502030308020204" pitchFamily="34" charset="0"/>
            <a:cs typeface="Arial" panose="020B0604020202020204" pitchFamily="34" charset="0"/>
          </a:endParaRPr>
        </a:p>
      </dgm:t>
    </dgm:pt>
    <dgm:pt modelId="{EF0EACD1-39D2-459F-9BFF-8C9E26DEB50C}" type="parTrans" cxnId="{BD304169-BFA8-40A9-A7FD-E4B5981EB88F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76D2401A-2A02-4854-A6D1-9E6CEF40D611}" type="sibTrans" cxnId="{BD304169-BFA8-40A9-A7FD-E4B5981EB88F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5D69401C-7222-419C-B35A-EF472E7970CD}">
      <dgm:prSet/>
      <dgm:spPr/>
      <dgm:t>
        <a:bodyPr/>
        <a:lstStyle/>
        <a:p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Identify areas for program expansion (</a:t>
          </a:r>
          <a:r>
            <a:rPr lang="en-CA" b="1" dirty="0">
              <a:latin typeface="Maiandra GD" panose="020E0502030308020204" pitchFamily="34" charset="0"/>
              <a:cs typeface="Arial" panose="020B0604020202020204" pitchFamily="34" charset="0"/>
            </a:rPr>
            <a:t>Program components</a:t>
          </a:r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)</a:t>
          </a:r>
          <a:endParaRPr lang="en-US" dirty="0">
            <a:latin typeface="Maiandra GD" panose="020E0502030308020204" pitchFamily="34" charset="0"/>
            <a:cs typeface="Arial" panose="020B0604020202020204" pitchFamily="34" charset="0"/>
          </a:endParaRPr>
        </a:p>
      </dgm:t>
    </dgm:pt>
    <dgm:pt modelId="{B72AAC69-7B9D-4537-A5D3-AABF7B60296B}" type="parTrans" cxnId="{55C848F5-E8A9-4A78-9439-7E53B6A1C513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03EDBCF4-CE90-49D1-A833-0C054F945C17}" type="sibTrans" cxnId="{55C848F5-E8A9-4A78-9439-7E53B6A1C513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AC5D84D4-FC18-47C3-832E-AAA5D2FDCA32}">
      <dgm:prSet/>
      <dgm:spPr/>
      <dgm:t>
        <a:bodyPr/>
        <a:lstStyle/>
        <a:p>
          <a:pPr algn="l"/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Programs employ scientific enquiry to generate data informed insights to address the service gaps</a:t>
          </a:r>
          <a:endParaRPr lang="en-US" dirty="0">
            <a:latin typeface="Maiandra GD" panose="020E0502030308020204" pitchFamily="34" charset="0"/>
            <a:cs typeface="Arial" panose="020B0604020202020204" pitchFamily="34" charset="0"/>
          </a:endParaRPr>
        </a:p>
      </dgm:t>
    </dgm:pt>
    <dgm:pt modelId="{E52D56BD-5C05-44B1-9121-7ADC9809AF95}" type="parTrans" cxnId="{6CCBC5BA-3BA5-4D24-91E8-9A7F3A3E515C}">
      <dgm:prSet/>
      <dgm:spPr/>
      <dgm:t>
        <a:bodyPr/>
        <a:lstStyle/>
        <a:p>
          <a:endParaRPr lang="en-KE">
            <a:latin typeface="Maiandra GD" panose="020E0502030308020204" pitchFamily="34" charset="0"/>
          </a:endParaRPr>
        </a:p>
      </dgm:t>
    </dgm:pt>
    <dgm:pt modelId="{01F90DB5-77FB-4DF3-BDB6-C253A92FD0A9}" type="sibTrans" cxnId="{6CCBC5BA-3BA5-4D24-91E8-9A7F3A3E515C}">
      <dgm:prSet/>
      <dgm:spPr/>
      <dgm:t>
        <a:bodyPr/>
        <a:lstStyle/>
        <a:p>
          <a:endParaRPr lang="en-KE">
            <a:latin typeface="Maiandra GD" panose="020E0502030308020204" pitchFamily="34" charset="0"/>
          </a:endParaRPr>
        </a:p>
      </dgm:t>
    </dgm:pt>
    <dgm:pt modelId="{D2BE3699-1705-425C-8E4F-7F550F96BA10}">
      <dgm:prSet/>
      <dgm:spPr/>
      <dgm:t>
        <a:bodyPr/>
        <a:lstStyle/>
        <a:p>
          <a:pPr algn="l"/>
          <a:r>
            <a:rPr lang="en-CA" dirty="0">
              <a:latin typeface="Maiandra GD" panose="020E0502030308020204" pitchFamily="34" charset="0"/>
              <a:cs typeface="Arial" panose="020B0604020202020204" pitchFamily="34" charset="0"/>
            </a:rPr>
            <a:t>Programs utilise the insights to reorganise services through:</a:t>
          </a:r>
          <a:endParaRPr lang="en-US" dirty="0">
            <a:latin typeface="Maiandra GD" panose="020E0502030308020204" pitchFamily="34" charset="0"/>
            <a:cs typeface="Arial" panose="020B0604020202020204" pitchFamily="34" charset="0"/>
          </a:endParaRPr>
        </a:p>
      </dgm:t>
    </dgm:pt>
    <dgm:pt modelId="{480C902B-CD86-4EAE-8D7B-2C24834A0F95}" type="parTrans" cxnId="{70C2AAA5-2782-4415-B83A-639DE120EF2B}">
      <dgm:prSet/>
      <dgm:spPr/>
      <dgm:t>
        <a:bodyPr/>
        <a:lstStyle/>
        <a:p>
          <a:endParaRPr lang="en-KE">
            <a:latin typeface="Maiandra GD" panose="020E0502030308020204" pitchFamily="34" charset="0"/>
          </a:endParaRPr>
        </a:p>
      </dgm:t>
    </dgm:pt>
    <dgm:pt modelId="{188C7859-2BFE-4EC0-AA12-6D72C37F9642}" type="sibTrans" cxnId="{70C2AAA5-2782-4415-B83A-639DE120EF2B}">
      <dgm:prSet/>
      <dgm:spPr/>
      <dgm:t>
        <a:bodyPr/>
        <a:lstStyle/>
        <a:p>
          <a:endParaRPr lang="en-KE">
            <a:latin typeface="Maiandra GD" panose="020E0502030308020204" pitchFamily="34" charset="0"/>
          </a:endParaRPr>
        </a:p>
      </dgm:t>
    </dgm:pt>
    <dgm:pt modelId="{6B07EF26-3DD9-0344-BA8B-7E50F149BED3}" type="pres">
      <dgm:prSet presAssocID="{7BA14CE5-7577-4E27-8EF8-A107BE7B3FAE}" presName="linear" presStyleCnt="0">
        <dgm:presLayoutVars>
          <dgm:animLvl val="lvl"/>
          <dgm:resizeHandles val="exact"/>
        </dgm:presLayoutVars>
      </dgm:prSet>
      <dgm:spPr/>
    </dgm:pt>
    <dgm:pt modelId="{E973C380-2817-B041-9884-EB5C70299FFF}" type="pres">
      <dgm:prSet presAssocID="{D49B7994-63D2-4435-A847-AE0CC440486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2143EE1D-25C9-5141-8E52-ED869ED26616}" type="pres">
      <dgm:prSet presAssocID="{0D13CD06-8C62-4611-A4DE-A72C94F9CBBF}" presName="spacer" presStyleCnt="0"/>
      <dgm:spPr/>
    </dgm:pt>
    <dgm:pt modelId="{35BED0A3-8539-9045-87C3-3A8E067CBDDC}" type="pres">
      <dgm:prSet presAssocID="{F5889E0D-83CF-4D80-849D-0F707F16624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5BB2A60-E787-4E01-9DB2-CC363E23C0EB}" type="pres">
      <dgm:prSet presAssocID="{1183ADEE-5087-46DF-839C-FF1DFB5B9240}" presName="spacer" presStyleCnt="0"/>
      <dgm:spPr/>
    </dgm:pt>
    <dgm:pt modelId="{1F2F6474-77DD-4603-BF15-F76943008CF1}" type="pres">
      <dgm:prSet presAssocID="{AC5D84D4-FC18-47C3-832E-AAA5D2FDCA3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04425E0-30AA-4FD2-BCC4-3E3CF2565DA9}" type="pres">
      <dgm:prSet presAssocID="{01F90DB5-77FB-4DF3-BDB6-C253A92FD0A9}" presName="spacer" presStyleCnt="0"/>
      <dgm:spPr/>
    </dgm:pt>
    <dgm:pt modelId="{58FF5031-A7D0-4125-9EC5-1A758FE57522}" type="pres">
      <dgm:prSet presAssocID="{D2BE3699-1705-425C-8E4F-7F550F96BA10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C9754649-9F48-4FA1-BB60-7792DE79ABB6}" type="pres">
      <dgm:prSet presAssocID="{D2BE3699-1705-425C-8E4F-7F550F96BA10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51AC8A02-657E-4253-8C78-7B52ED3D637D}" type="presOf" srcId="{AC5D84D4-FC18-47C3-832E-AAA5D2FDCA32}" destId="{1F2F6474-77DD-4603-BF15-F76943008CF1}" srcOrd="0" destOrd="0" presId="urn:microsoft.com/office/officeart/2005/8/layout/vList2"/>
    <dgm:cxn modelId="{CADDEC39-00FC-8043-99FB-3E2FA48DA646}" type="presOf" srcId="{F5889E0D-83CF-4D80-849D-0F707F166247}" destId="{35BED0A3-8539-9045-87C3-3A8E067CBDDC}" srcOrd="0" destOrd="0" presId="urn:microsoft.com/office/officeart/2005/8/layout/vList2"/>
    <dgm:cxn modelId="{E5259D3B-8C8F-4E9A-8652-8B5B2E521A0D}" type="presOf" srcId="{D7B403EE-D1A6-4497-B57D-408123FBC28D}" destId="{C9754649-9F48-4FA1-BB60-7792DE79ABB6}" srcOrd="0" destOrd="1" presId="urn:microsoft.com/office/officeart/2005/8/layout/vList2"/>
    <dgm:cxn modelId="{ABC70646-E4FB-486A-9270-DDB59B6CDA3D}" type="presOf" srcId="{5D69401C-7222-419C-B35A-EF472E7970CD}" destId="{C9754649-9F48-4FA1-BB60-7792DE79ABB6}" srcOrd="0" destOrd="2" presId="urn:microsoft.com/office/officeart/2005/8/layout/vList2"/>
    <dgm:cxn modelId="{BD304169-BFA8-40A9-A7FD-E4B5981EB88F}" srcId="{D2BE3699-1705-425C-8E4F-7F550F96BA10}" destId="{D7B403EE-D1A6-4497-B57D-408123FBC28D}" srcOrd="1" destOrd="0" parTransId="{EF0EACD1-39D2-459F-9BFF-8C9E26DEB50C}" sibTransId="{76D2401A-2A02-4854-A6D1-9E6CEF40D611}"/>
    <dgm:cxn modelId="{508AE14E-8A55-4233-8762-9AB74F80EB0F}" type="presOf" srcId="{D2BE3699-1705-425C-8E4F-7F550F96BA10}" destId="{58FF5031-A7D0-4125-9EC5-1A758FE57522}" srcOrd="0" destOrd="0" presId="urn:microsoft.com/office/officeart/2005/8/layout/vList2"/>
    <dgm:cxn modelId="{82DDF353-0D24-4DA1-BA3D-4170F196060D}" srcId="{7BA14CE5-7577-4E27-8EF8-A107BE7B3FAE}" destId="{D49B7994-63D2-4435-A847-AE0CC440486B}" srcOrd="0" destOrd="0" parTransId="{8E672AFB-C779-497C-933E-3D0607CD7411}" sibTransId="{0D13CD06-8C62-4611-A4DE-A72C94F9CBBF}"/>
    <dgm:cxn modelId="{F54F6256-9C99-416B-A9E8-549BBDE0E59F}" srcId="{7BA14CE5-7577-4E27-8EF8-A107BE7B3FAE}" destId="{F5889E0D-83CF-4D80-849D-0F707F166247}" srcOrd="1" destOrd="0" parTransId="{C4200244-5492-4E3A-9606-BE7B1762D638}" sibTransId="{1183ADEE-5087-46DF-839C-FF1DFB5B9240}"/>
    <dgm:cxn modelId="{E70C2F7F-FA89-9247-BE5E-53AAC5B05E86}" type="presOf" srcId="{D49B7994-63D2-4435-A847-AE0CC440486B}" destId="{E973C380-2817-B041-9884-EB5C70299FFF}" srcOrd="0" destOrd="0" presId="urn:microsoft.com/office/officeart/2005/8/layout/vList2"/>
    <dgm:cxn modelId="{70C2AAA5-2782-4415-B83A-639DE120EF2B}" srcId="{7BA14CE5-7577-4E27-8EF8-A107BE7B3FAE}" destId="{D2BE3699-1705-425C-8E4F-7F550F96BA10}" srcOrd="3" destOrd="0" parTransId="{480C902B-CD86-4EAE-8D7B-2C24834A0F95}" sibTransId="{188C7859-2BFE-4EC0-AA12-6D72C37F9642}"/>
    <dgm:cxn modelId="{287ED5A8-7AB4-4A19-BB47-DAA3702DB5E5}" type="presOf" srcId="{D40CCC9E-77CA-44F4-A4F3-B9672D0AB742}" destId="{C9754649-9F48-4FA1-BB60-7792DE79ABB6}" srcOrd="0" destOrd="0" presId="urn:microsoft.com/office/officeart/2005/8/layout/vList2"/>
    <dgm:cxn modelId="{CBC4B5AD-1AC8-5C4B-AF03-F0CDC1685D36}" type="presOf" srcId="{7BA14CE5-7577-4E27-8EF8-A107BE7B3FAE}" destId="{6B07EF26-3DD9-0344-BA8B-7E50F149BED3}" srcOrd="0" destOrd="0" presId="urn:microsoft.com/office/officeart/2005/8/layout/vList2"/>
    <dgm:cxn modelId="{6CCBC5BA-3BA5-4D24-91E8-9A7F3A3E515C}" srcId="{7BA14CE5-7577-4E27-8EF8-A107BE7B3FAE}" destId="{AC5D84D4-FC18-47C3-832E-AAA5D2FDCA32}" srcOrd="2" destOrd="0" parTransId="{E52D56BD-5C05-44B1-9121-7ADC9809AF95}" sibTransId="{01F90DB5-77FB-4DF3-BDB6-C253A92FD0A9}"/>
    <dgm:cxn modelId="{BE8CECBA-3A1C-428F-A918-FBA3427EA6D2}" srcId="{D2BE3699-1705-425C-8E4F-7F550F96BA10}" destId="{D40CCC9E-77CA-44F4-A4F3-B9672D0AB742}" srcOrd="0" destOrd="0" parTransId="{25F14D59-22F9-4643-8BD0-48A101F9A416}" sibTransId="{0803AE48-7BDD-4BA6-AE72-2E0C70A06CBB}"/>
    <dgm:cxn modelId="{55C848F5-E8A9-4A78-9439-7E53B6A1C513}" srcId="{D2BE3699-1705-425C-8E4F-7F550F96BA10}" destId="{5D69401C-7222-419C-B35A-EF472E7970CD}" srcOrd="2" destOrd="0" parTransId="{B72AAC69-7B9D-4537-A5D3-AABF7B60296B}" sibTransId="{03EDBCF4-CE90-49D1-A833-0C054F945C17}"/>
    <dgm:cxn modelId="{4655C441-D188-044B-89B5-C64BCFE753A4}" type="presParOf" srcId="{6B07EF26-3DD9-0344-BA8B-7E50F149BED3}" destId="{E973C380-2817-B041-9884-EB5C70299FFF}" srcOrd="0" destOrd="0" presId="urn:microsoft.com/office/officeart/2005/8/layout/vList2"/>
    <dgm:cxn modelId="{F6345BD4-8434-AC48-BC8C-0167A6D979A0}" type="presParOf" srcId="{6B07EF26-3DD9-0344-BA8B-7E50F149BED3}" destId="{2143EE1D-25C9-5141-8E52-ED869ED26616}" srcOrd="1" destOrd="0" presId="urn:microsoft.com/office/officeart/2005/8/layout/vList2"/>
    <dgm:cxn modelId="{3B167504-C4F0-0E41-89EF-0BD599B3A70E}" type="presParOf" srcId="{6B07EF26-3DD9-0344-BA8B-7E50F149BED3}" destId="{35BED0A3-8539-9045-87C3-3A8E067CBDDC}" srcOrd="2" destOrd="0" presId="urn:microsoft.com/office/officeart/2005/8/layout/vList2"/>
    <dgm:cxn modelId="{4592F360-AC1C-4CF4-A2BE-208ED046FC86}" type="presParOf" srcId="{6B07EF26-3DD9-0344-BA8B-7E50F149BED3}" destId="{35BB2A60-E787-4E01-9DB2-CC363E23C0EB}" srcOrd="3" destOrd="0" presId="urn:microsoft.com/office/officeart/2005/8/layout/vList2"/>
    <dgm:cxn modelId="{96A2F962-7DF4-4B56-9844-B0FA1D09FAF8}" type="presParOf" srcId="{6B07EF26-3DD9-0344-BA8B-7E50F149BED3}" destId="{1F2F6474-77DD-4603-BF15-F76943008CF1}" srcOrd="4" destOrd="0" presId="urn:microsoft.com/office/officeart/2005/8/layout/vList2"/>
    <dgm:cxn modelId="{D9338847-0E8E-46E5-B370-4EB6C5BCE759}" type="presParOf" srcId="{6B07EF26-3DD9-0344-BA8B-7E50F149BED3}" destId="{F04425E0-30AA-4FD2-BCC4-3E3CF2565DA9}" srcOrd="5" destOrd="0" presId="urn:microsoft.com/office/officeart/2005/8/layout/vList2"/>
    <dgm:cxn modelId="{13A643E1-AF58-4EFD-A799-2648163852C4}" type="presParOf" srcId="{6B07EF26-3DD9-0344-BA8B-7E50F149BED3}" destId="{58FF5031-A7D0-4125-9EC5-1A758FE57522}" srcOrd="6" destOrd="0" presId="urn:microsoft.com/office/officeart/2005/8/layout/vList2"/>
    <dgm:cxn modelId="{53E7FC6E-A457-40DA-BA4B-A8B4C2FB2E38}" type="presParOf" srcId="{6B07EF26-3DD9-0344-BA8B-7E50F149BED3}" destId="{C9754649-9F48-4FA1-BB60-7792DE79ABB6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A9BA18-AC67-4E3A-98D7-65293C47CA5F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B2D5BAF-1483-4888-89D5-66BEC07E00D3}">
      <dgm:prSet/>
      <dgm:spPr/>
      <dgm:t>
        <a:bodyPr/>
        <a:lstStyle/>
        <a:p>
          <a:r>
            <a:rPr lang="en-US" dirty="0">
              <a:latin typeface="Maiandra GD" panose="020E0502030308020204" pitchFamily="34" charset="0"/>
            </a:rPr>
            <a:t>Use EPCF to identify &amp; quantify program coverage gaps</a:t>
          </a:r>
        </a:p>
      </dgm:t>
    </dgm:pt>
    <dgm:pt modelId="{F9469F45-3BC4-4CF9-B9F9-D1BFE71D9B0E}" type="parTrans" cxnId="{89BBD709-CEC7-460E-B978-DB3AFE573016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FBDD052D-5621-4ED7-B0C9-5D8A9FD10356}" type="sibTrans" cxnId="{89BBD709-CEC7-460E-B978-DB3AFE573016}">
      <dgm:prSet phldrT="1" phldr="0"/>
      <dgm:spPr/>
      <dgm:t>
        <a:bodyPr/>
        <a:lstStyle/>
        <a:p>
          <a:r>
            <a:rPr lang="en-US">
              <a:latin typeface="Maiandra GD" panose="020E0502030308020204" pitchFamily="34" charset="0"/>
            </a:rPr>
            <a:t>1</a:t>
          </a:r>
        </a:p>
      </dgm:t>
    </dgm:pt>
    <dgm:pt modelId="{CBBCB135-DD5E-4CED-9519-D73007C1C5D6}">
      <dgm:prSet/>
      <dgm:spPr/>
      <dgm:t>
        <a:bodyPr/>
        <a:lstStyle/>
        <a:p>
          <a:r>
            <a:rPr lang="en-US">
              <a:latin typeface="Maiandra GD" panose="020E0502030308020204" pitchFamily="34" charset="0"/>
            </a:rPr>
            <a:t>Apply appropriate scientific methods to explore, understand, address the identified gaps.</a:t>
          </a:r>
        </a:p>
      </dgm:t>
    </dgm:pt>
    <dgm:pt modelId="{0747B319-E683-47B4-B24E-48258955C2CE}" type="parTrans" cxnId="{7E7F720E-2B45-468E-8EF4-04E250829B36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91700F66-8752-43BF-B8F4-F5B7E6CCB79A}" type="sibTrans" cxnId="{7E7F720E-2B45-468E-8EF4-04E250829B36}">
      <dgm:prSet phldrT="2" phldr="0"/>
      <dgm:spPr/>
      <dgm:t>
        <a:bodyPr/>
        <a:lstStyle/>
        <a:p>
          <a:r>
            <a:rPr lang="en-US">
              <a:latin typeface="Maiandra GD" panose="020E0502030308020204" pitchFamily="34" charset="0"/>
            </a:rPr>
            <a:t>2</a:t>
          </a:r>
        </a:p>
      </dgm:t>
    </dgm:pt>
    <dgm:pt modelId="{6457B77A-CF35-4D87-9646-C4B694A58C12}">
      <dgm:prSet/>
      <dgm:spPr/>
      <dgm:t>
        <a:bodyPr/>
        <a:lstStyle/>
        <a:p>
          <a:r>
            <a:rPr lang="en-US">
              <a:latin typeface="Maiandra GD" panose="020E0502030308020204" pitchFamily="34" charset="0"/>
            </a:rPr>
            <a:t>Incorporate learning from the scientific research back into the program implementation. </a:t>
          </a:r>
        </a:p>
      </dgm:t>
    </dgm:pt>
    <dgm:pt modelId="{4F9A7C97-95A2-44D6-AF08-127B6037D999}" type="parTrans" cxnId="{0B3375F0-EA33-45ED-9199-67227826C8BD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FE44AEC7-6946-41B6-8C3C-81662165FD9F}" type="sibTrans" cxnId="{0B3375F0-EA33-45ED-9199-67227826C8BD}">
      <dgm:prSet phldrT="3" phldr="0"/>
      <dgm:spPr/>
      <dgm:t>
        <a:bodyPr/>
        <a:lstStyle/>
        <a:p>
          <a:r>
            <a:rPr lang="en-US">
              <a:latin typeface="Maiandra GD" panose="020E0502030308020204" pitchFamily="34" charset="0"/>
            </a:rPr>
            <a:t>3</a:t>
          </a:r>
        </a:p>
      </dgm:t>
    </dgm:pt>
    <dgm:pt modelId="{E1E9036F-8A35-4199-A8D7-063CF6325692}">
      <dgm:prSet/>
      <dgm:spPr/>
      <dgm:t>
        <a:bodyPr/>
        <a:lstStyle/>
        <a:p>
          <a:r>
            <a:rPr lang="en-US">
              <a:latin typeface="Maiandra GD" panose="020E0502030308020204" pitchFamily="34" charset="0"/>
            </a:rPr>
            <a:t>Document program learnings and scale up best practices.</a:t>
          </a:r>
        </a:p>
      </dgm:t>
    </dgm:pt>
    <dgm:pt modelId="{BFF53CBE-0A61-4BBE-826A-491077588E70}" type="parTrans" cxnId="{B032F58D-8CB9-42E7-84C6-9C0242135DC6}">
      <dgm:prSet/>
      <dgm:spPr/>
      <dgm:t>
        <a:bodyPr/>
        <a:lstStyle/>
        <a:p>
          <a:endParaRPr lang="en-US">
            <a:latin typeface="Maiandra GD" panose="020E0502030308020204" pitchFamily="34" charset="0"/>
          </a:endParaRPr>
        </a:p>
      </dgm:t>
    </dgm:pt>
    <dgm:pt modelId="{4B288C6F-8E9D-44AE-86E1-0DA10DF2FC08}" type="sibTrans" cxnId="{B032F58D-8CB9-42E7-84C6-9C0242135DC6}">
      <dgm:prSet phldrT="4" phldr="0"/>
      <dgm:spPr/>
      <dgm:t>
        <a:bodyPr/>
        <a:lstStyle/>
        <a:p>
          <a:r>
            <a:rPr lang="en-US">
              <a:latin typeface="Maiandra GD" panose="020E0502030308020204" pitchFamily="34" charset="0"/>
            </a:rPr>
            <a:t>4</a:t>
          </a:r>
        </a:p>
      </dgm:t>
    </dgm:pt>
    <dgm:pt modelId="{0F99DC03-E1FC-4A20-9E94-E1E8A074E95C}" type="pres">
      <dgm:prSet presAssocID="{37A9BA18-AC67-4E3A-98D7-65293C47CA5F}" presName="Name0" presStyleCnt="0">
        <dgm:presLayoutVars>
          <dgm:animLvl val="lvl"/>
          <dgm:resizeHandles val="exact"/>
        </dgm:presLayoutVars>
      </dgm:prSet>
      <dgm:spPr/>
    </dgm:pt>
    <dgm:pt modelId="{70E01333-982C-4610-9305-F343BEF478E5}" type="pres">
      <dgm:prSet presAssocID="{AB2D5BAF-1483-4888-89D5-66BEC07E00D3}" presName="compositeNode" presStyleCnt="0">
        <dgm:presLayoutVars>
          <dgm:bulletEnabled val="1"/>
        </dgm:presLayoutVars>
      </dgm:prSet>
      <dgm:spPr/>
    </dgm:pt>
    <dgm:pt modelId="{2A5BF2BC-49A7-42BC-95A4-D11CB3CF8607}" type="pres">
      <dgm:prSet presAssocID="{AB2D5BAF-1483-4888-89D5-66BEC07E00D3}" presName="bgRect" presStyleLbl="bgAccFollowNode1" presStyleIdx="0" presStyleCnt="4"/>
      <dgm:spPr/>
    </dgm:pt>
    <dgm:pt modelId="{27154958-DA1C-4D23-A439-D836A98544A6}" type="pres">
      <dgm:prSet presAssocID="{FBDD052D-5621-4ED7-B0C9-5D8A9FD10356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A5C0DEBF-40BD-4238-AD50-1D807B9A417C}" type="pres">
      <dgm:prSet presAssocID="{AB2D5BAF-1483-4888-89D5-66BEC07E00D3}" presName="bottomLine" presStyleLbl="alignNode1" presStyleIdx="1" presStyleCnt="8">
        <dgm:presLayoutVars/>
      </dgm:prSet>
      <dgm:spPr/>
    </dgm:pt>
    <dgm:pt modelId="{C36DC622-A5DD-43CD-86E7-FDF70493C07E}" type="pres">
      <dgm:prSet presAssocID="{AB2D5BAF-1483-4888-89D5-66BEC07E00D3}" presName="nodeText" presStyleLbl="bgAccFollowNode1" presStyleIdx="0" presStyleCnt="4">
        <dgm:presLayoutVars>
          <dgm:bulletEnabled val="1"/>
        </dgm:presLayoutVars>
      </dgm:prSet>
      <dgm:spPr/>
    </dgm:pt>
    <dgm:pt modelId="{D12303F1-1579-47B1-B57F-364EA041057A}" type="pres">
      <dgm:prSet presAssocID="{FBDD052D-5621-4ED7-B0C9-5D8A9FD10356}" presName="sibTrans" presStyleCnt="0"/>
      <dgm:spPr/>
    </dgm:pt>
    <dgm:pt modelId="{58660841-1D27-49A8-A038-4AE8A653B588}" type="pres">
      <dgm:prSet presAssocID="{CBBCB135-DD5E-4CED-9519-D73007C1C5D6}" presName="compositeNode" presStyleCnt="0">
        <dgm:presLayoutVars>
          <dgm:bulletEnabled val="1"/>
        </dgm:presLayoutVars>
      </dgm:prSet>
      <dgm:spPr/>
    </dgm:pt>
    <dgm:pt modelId="{7502F4C5-DEF2-4D63-86B6-CBCFFAE32D2D}" type="pres">
      <dgm:prSet presAssocID="{CBBCB135-DD5E-4CED-9519-D73007C1C5D6}" presName="bgRect" presStyleLbl="bgAccFollowNode1" presStyleIdx="1" presStyleCnt="4"/>
      <dgm:spPr/>
    </dgm:pt>
    <dgm:pt modelId="{6B64FADB-41C2-4562-AF41-4F3B06FBC664}" type="pres">
      <dgm:prSet presAssocID="{91700F66-8752-43BF-B8F4-F5B7E6CCB79A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FDD0734A-2ADE-4C61-8C85-A015317A4CE8}" type="pres">
      <dgm:prSet presAssocID="{CBBCB135-DD5E-4CED-9519-D73007C1C5D6}" presName="bottomLine" presStyleLbl="alignNode1" presStyleIdx="3" presStyleCnt="8">
        <dgm:presLayoutVars/>
      </dgm:prSet>
      <dgm:spPr/>
    </dgm:pt>
    <dgm:pt modelId="{327C9B97-20FD-4A45-9143-765368FC2AA7}" type="pres">
      <dgm:prSet presAssocID="{CBBCB135-DD5E-4CED-9519-D73007C1C5D6}" presName="nodeText" presStyleLbl="bgAccFollowNode1" presStyleIdx="1" presStyleCnt="4">
        <dgm:presLayoutVars>
          <dgm:bulletEnabled val="1"/>
        </dgm:presLayoutVars>
      </dgm:prSet>
      <dgm:spPr/>
    </dgm:pt>
    <dgm:pt modelId="{0F2E3D74-22D9-46EA-B2C0-DC06F925C1A8}" type="pres">
      <dgm:prSet presAssocID="{91700F66-8752-43BF-B8F4-F5B7E6CCB79A}" presName="sibTrans" presStyleCnt="0"/>
      <dgm:spPr/>
    </dgm:pt>
    <dgm:pt modelId="{D833868A-7112-4610-B49C-951FAB689BD1}" type="pres">
      <dgm:prSet presAssocID="{6457B77A-CF35-4D87-9646-C4B694A58C12}" presName="compositeNode" presStyleCnt="0">
        <dgm:presLayoutVars>
          <dgm:bulletEnabled val="1"/>
        </dgm:presLayoutVars>
      </dgm:prSet>
      <dgm:spPr/>
    </dgm:pt>
    <dgm:pt modelId="{5DA8D43F-F629-4890-B421-F17452C506F9}" type="pres">
      <dgm:prSet presAssocID="{6457B77A-CF35-4D87-9646-C4B694A58C12}" presName="bgRect" presStyleLbl="bgAccFollowNode1" presStyleIdx="2" presStyleCnt="4"/>
      <dgm:spPr/>
    </dgm:pt>
    <dgm:pt modelId="{A5B13468-BAF9-4CAD-9C00-E031ED4A40AB}" type="pres">
      <dgm:prSet presAssocID="{FE44AEC7-6946-41B6-8C3C-81662165FD9F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07250C3F-6973-443A-83E1-F1E67963FDBA}" type="pres">
      <dgm:prSet presAssocID="{6457B77A-CF35-4D87-9646-C4B694A58C12}" presName="bottomLine" presStyleLbl="alignNode1" presStyleIdx="5" presStyleCnt="8">
        <dgm:presLayoutVars/>
      </dgm:prSet>
      <dgm:spPr/>
    </dgm:pt>
    <dgm:pt modelId="{0A8773DA-2E2F-4E74-BF5C-7DAEF2DDC504}" type="pres">
      <dgm:prSet presAssocID="{6457B77A-CF35-4D87-9646-C4B694A58C12}" presName="nodeText" presStyleLbl="bgAccFollowNode1" presStyleIdx="2" presStyleCnt="4">
        <dgm:presLayoutVars>
          <dgm:bulletEnabled val="1"/>
        </dgm:presLayoutVars>
      </dgm:prSet>
      <dgm:spPr/>
    </dgm:pt>
    <dgm:pt modelId="{FF86F897-4A49-4940-B898-AA7A713B81F9}" type="pres">
      <dgm:prSet presAssocID="{FE44AEC7-6946-41B6-8C3C-81662165FD9F}" presName="sibTrans" presStyleCnt="0"/>
      <dgm:spPr/>
    </dgm:pt>
    <dgm:pt modelId="{B0A7824C-2C56-4C5A-8999-8695DD0A331C}" type="pres">
      <dgm:prSet presAssocID="{E1E9036F-8A35-4199-A8D7-063CF6325692}" presName="compositeNode" presStyleCnt="0">
        <dgm:presLayoutVars>
          <dgm:bulletEnabled val="1"/>
        </dgm:presLayoutVars>
      </dgm:prSet>
      <dgm:spPr/>
    </dgm:pt>
    <dgm:pt modelId="{29D4DEDB-BFD7-4CC7-ACD1-B35BB836F84B}" type="pres">
      <dgm:prSet presAssocID="{E1E9036F-8A35-4199-A8D7-063CF6325692}" presName="bgRect" presStyleLbl="bgAccFollowNode1" presStyleIdx="3" presStyleCnt="4"/>
      <dgm:spPr/>
    </dgm:pt>
    <dgm:pt modelId="{91ED63C1-FDBE-4CEB-9A62-0BB1724D046B}" type="pres">
      <dgm:prSet presAssocID="{4B288C6F-8E9D-44AE-86E1-0DA10DF2FC08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1A6E3119-8550-41B9-882D-CB81D08C5456}" type="pres">
      <dgm:prSet presAssocID="{E1E9036F-8A35-4199-A8D7-063CF6325692}" presName="bottomLine" presStyleLbl="alignNode1" presStyleIdx="7" presStyleCnt="8">
        <dgm:presLayoutVars/>
      </dgm:prSet>
      <dgm:spPr/>
    </dgm:pt>
    <dgm:pt modelId="{C716254D-2988-499E-AF6E-E74095667EB8}" type="pres">
      <dgm:prSet presAssocID="{E1E9036F-8A35-4199-A8D7-063CF6325692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89BBD709-CEC7-460E-B978-DB3AFE573016}" srcId="{37A9BA18-AC67-4E3A-98D7-65293C47CA5F}" destId="{AB2D5BAF-1483-4888-89D5-66BEC07E00D3}" srcOrd="0" destOrd="0" parTransId="{F9469F45-3BC4-4CF9-B9F9-D1BFE71D9B0E}" sibTransId="{FBDD052D-5621-4ED7-B0C9-5D8A9FD10356}"/>
    <dgm:cxn modelId="{7E7F720E-2B45-468E-8EF4-04E250829B36}" srcId="{37A9BA18-AC67-4E3A-98D7-65293C47CA5F}" destId="{CBBCB135-DD5E-4CED-9519-D73007C1C5D6}" srcOrd="1" destOrd="0" parTransId="{0747B319-E683-47B4-B24E-48258955C2CE}" sibTransId="{91700F66-8752-43BF-B8F4-F5B7E6CCB79A}"/>
    <dgm:cxn modelId="{EE9DC511-464F-4A36-942A-387C5BD3CE2E}" type="presOf" srcId="{6457B77A-CF35-4D87-9646-C4B694A58C12}" destId="{0A8773DA-2E2F-4E74-BF5C-7DAEF2DDC504}" srcOrd="1" destOrd="0" presId="urn:microsoft.com/office/officeart/2016/7/layout/BasicLinearProcessNumbered"/>
    <dgm:cxn modelId="{9CC3C416-FF10-4F17-AE2D-6CD044E83DC0}" type="presOf" srcId="{FBDD052D-5621-4ED7-B0C9-5D8A9FD10356}" destId="{27154958-DA1C-4D23-A439-D836A98544A6}" srcOrd="0" destOrd="0" presId="urn:microsoft.com/office/officeart/2016/7/layout/BasicLinearProcessNumbered"/>
    <dgm:cxn modelId="{97ED9921-8D8C-4478-8282-41FE5F1C3EEB}" type="presOf" srcId="{E1E9036F-8A35-4199-A8D7-063CF6325692}" destId="{C716254D-2988-499E-AF6E-E74095667EB8}" srcOrd="1" destOrd="0" presId="urn:microsoft.com/office/officeart/2016/7/layout/BasicLinearProcessNumbered"/>
    <dgm:cxn modelId="{79EA8C26-FB11-41DD-B534-CBC40A0F3A59}" type="presOf" srcId="{E1E9036F-8A35-4199-A8D7-063CF6325692}" destId="{29D4DEDB-BFD7-4CC7-ACD1-B35BB836F84B}" srcOrd="0" destOrd="0" presId="urn:microsoft.com/office/officeart/2016/7/layout/BasicLinearProcessNumbered"/>
    <dgm:cxn modelId="{9A9C5228-8630-4959-BD49-37A86B92878B}" type="presOf" srcId="{AB2D5BAF-1483-4888-89D5-66BEC07E00D3}" destId="{C36DC622-A5DD-43CD-86E7-FDF70493C07E}" srcOrd="1" destOrd="0" presId="urn:microsoft.com/office/officeart/2016/7/layout/BasicLinearProcessNumbered"/>
    <dgm:cxn modelId="{2193856A-4B5C-4433-818E-E7421E3F911A}" type="presOf" srcId="{FE44AEC7-6946-41B6-8C3C-81662165FD9F}" destId="{A5B13468-BAF9-4CAD-9C00-E031ED4A40AB}" srcOrd="0" destOrd="0" presId="urn:microsoft.com/office/officeart/2016/7/layout/BasicLinearProcessNumbered"/>
    <dgm:cxn modelId="{C6C2456F-5B14-4DEB-92CF-F318D139E94E}" type="presOf" srcId="{CBBCB135-DD5E-4CED-9519-D73007C1C5D6}" destId="{7502F4C5-DEF2-4D63-86B6-CBCFFAE32D2D}" srcOrd="0" destOrd="0" presId="urn:microsoft.com/office/officeart/2016/7/layout/BasicLinearProcessNumbered"/>
    <dgm:cxn modelId="{15B29D71-9763-4576-A8AB-3815D47BF138}" type="presOf" srcId="{CBBCB135-DD5E-4CED-9519-D73007C1C5D6}" destId="{327C9B97-20FD-4A45-9143-765368FC2AA7}" srcOrd="1" destOrd="0" presId="urn:microsoft.com/office/officeart/2016/7/layout/BasicLinearProcessNumbered"/>
    <dgm:cxn modelId="{C6168F7B-891A-4811-9EC6-96CD3F65D76D}" type="presOf" srcId="{4B288C6F-8E9D-44AE-86E1-0DA10DF2FC08}" destId="{91ED63C1-FDBE-4CEB-9A62-0BB1724D046B}" srcOrd="0" destOrd="0" presId="urn:microsoft.com/office/officeart/2016/7/layout/BasicLinearProcessNumbered"/>
    <dgm:cxn modelId="{066D8C8B-ECF0-438E-9E4E-9D51BCC5CA11}" type="presOf" srcId="{37A9BA18-AC67-4E3A-98D7-65293C47CA5F}" destId="{0F99DC03-E1FC-4A20-9E94-E1E8A074E95C}" srcOrd="0" destOrd="0" presId="urn:microsoft.com/office/officeart/2016/7/layout/BasicLinearProcessNumbered"/>
    <dgm:cxn modelId="{B032F58D-8CB9-42E7-84C6-9C0242135DC6}" srcId="{37A9BA18-AC67-4E3A-98D7-65293C47CA5F}" destId="{E1E9036F-8A35-4199-A8D7-063CF6325692}" srcOrd="3" destOrd="0" parTransId="{BFF53CBE-0A61-4BBE-826A-491077588E70}" sibTransId="{4B288C6F-8E9D-44AE-86E1-0DA10DF2FC08}"/>
    <dgm:cxn modelId="{025774AD-C941-455C-AD83-8AD48C917ECE}" type="presOf" srcId="{6457B77A-CF35-4D87-9646-C4B694A58C12}" destId="{5DA8D43F-F629-4890-B421-F17452C506F9}" srcOrd="0" destOrd="0" presId="urn:microsoft.com/office/officeart/2016/7/layout/BasicLinearProcessNumbered"/>
    <dgm:cxn modelId="{782509D2-E23E-4195-BFB1-83A8896C06D8}" type="presOf" srcId="{AB2D5BAF-1483-4888-89D5-66BEC07E00D3}" destId="{2A5BF2BC-49A7-42BC-95A4-D11CB3CF8607}" srcOrd="0" destOrd="0" presId="urn:microsoft.com/office/officeart/2016/7/layout/BasicLinearProcessNumbered"/>
    <dgm:cxn modelId="{41D144E2-B51D-452B-8102-89D6DCE7111B}" type="presOf" srcId="{91700F66-8752-43BF-B8F4-F5B7E6CCB79A}" destId="{6B64FADB-41C2-4562-AF41-4F3B06FBC664}" srcOrd="0" destOrd="0" presId="urn:microsoft.com/office/officeart/2016/7/layout/BasicLinearProcessNumbered"/>
    <dgm:cxn modelId="{0B3375F0-EA33-45ED-9199-67227826C8BD}" srcId="{37A9BA18-AC67-4E3A-98D7-65293C47CA5F}" destId="{6457B77A-CF35-4D87-9646-C4B694A58C12}" srcOrd="2" destOrd="0" parTransId="{4F9A7C97-95A2-44D6-AF08-127B6037D999}" sibTransId="{FE44AEC7-6946-41B6-8C3C-81662165FD9F}"/>
    <dgm:cxn modelId="{BC0B7CC8-E67B-4E22-83C6-FF2EC440737A}" type="presParOf" srcId="{0F99DC03-E1FC-4A20-9E94-E1E8A074E95C}" destId="{70E01333-982C-4610-9305-F343BEF478E5}" srcOrd="0" destOrd="0" presId="urn:microsoft.com/office/officeart/2016/7/layout/BasicLinearProcessNumbered"/>
    <dgm:cxn modelId="{F40A3608-8040-4E63-86BF-BAB837A73A33}" type="presParOf" srcId="{70E01333-982C-4610-9305-F343BEF478E5}" destId="{2A5BF2BC-49A7-42BC-95A4-D11CB3CF8607}" srcOrd="0" destOrd="0" presId="urn:microsoft.com/office/officeart/2016/7/layout/BasicLinearProcessNumbered"/>
    <dgm:cxn modelId="{FFD08B8F-F8F1-4696-BD0D-5FDFE7A3B4A0}" type="presParOf" srcId="{70E01333-982C-4610-9305-F343BEF478E5}" destId="{27154958-DA1C-4D23-A439-D836A98544A6}" srcOrd="1" destOrd="0" presId="urn:microsoft.com/office/officeart/2016/7/layout/BasicLinearProcessNumbered"/>
    <dgm:cxn modelId="{386CEFF6-5ABA-4CBA-A1D5-DBA5CD9F90EC}" type="presParOf" srcId="{70E01333-982C-4610-9305-F343BEF478E5}" destId="{A5C0DEBF-40BD-4238-AD50-1D807B9A417C}" srcOrd="2" destOrd="0" presId="urn:microsoft.com/office/officeart/2016/7/layout/BasicLinearProcessNumbered"/>
    <dgm:cxn modelId="{BE2B69EE-23B2-4A52-9315-4E6AC8A7A352}" type="presParOf" srcId="{70E01333-982C-4610-9305-F343BEF478E5}" destId="{C36DC622-A5DD-43CD-86E7-FDF70493C07E}" srcOrd="3" destOrd="0" presId="urn:microsoft.com/office/officeart/2016/7/layout/BasicLinearProcessNumbered"/>
    <dgm:cxn modelId="{DBFC1F3A-1AB5-4387-84A1-F60DA8088D80}" type="presParOf" srcId="{0F99DC03-E1FC-4A20-9E94-E1E8A074E95C}" destId="{D12303F1-1579-47B1-B57F-364EA041057A}" srcOrd="1" destOrd="0" presId="urn:microsoft.com/office/officeart/2016/7/layout/BasicLinearProcessNumbered"/>
    <dgm:cxn modelId="{AD93C009-40F4-4742-8318-C2E4A75D19DA}" type="presParOf" srcId="{0F99DC03-E1FC-4A20-9E94-E1E8A074E95C}" destId="{58660841-1D27-49A8-A038-4AE8A653B588}" srcOrd="2" destOrd="0" presId="urn:microsoft.com/office/officeart/2016/7/layout/BasicLinearProcessNumbered"/>
    <dgm:cxn modelId="{17E33C56-9B4E-4175-B42D-9FE8F8BA6DD1}" type="presParOf" srcId="{58660841-1D27-49A8-A038-4AE8A653B588}" destId="{7502F4C5-DEF2-4D63-86B6-CBCFFAE32D2D}" srcOrd="0" destOrd="0" presId="urn:microsoft.com/office/officeart/2016/7/layout/BasicLinearProcessNumbered"/>
    <dgm:cxn modelId="{699B1989-BE7B-4BD8-9C67-5C6444F7501C}" type="presParOf" srcId="{58660841-1D27-49A8-A038-4AE8A653B588}" destId="{6B64FADB-41C2-4562-AF41-4F3B06FBC664}" srcOrd="1" destOrd="0" presId="urn:microsoft.com/office/officeart/2016/7/layout/BasicLinearProcessNumbered"/>
    <dgm:cxn modelId="{4D0CB09A-A003-4610-BD6C-206FB5B9E7C8}" type="presParOf" srcId="{58660841-1D27-49A8-A038-4AE8A653B588}" destId="{FDD0734A-2ADE-4C61-8C85-A015317A4CE8}" srcOrd="2" destOrd="0" presId="urn:microsoft.com/office/officeart/2016/7/layout/BasicLinearProcessNumbered"/>
    <dgm:cxn modelId="{3239842E-B24B-4F4D-A3EE-BA2A767328E4}" type="presParOf" srcId="{58660841-1D27-49A8-A038-4AE8A653B588}" destId="{327C9B97-20FD-4A45-9143-765368FC2AA7}" srcOrd="3" destOrd="0" presId="urn:microsoft.com/office/officeart/2016/7/layout/BasicLinearProcessNumbered"/>
    <dgm:cxn modelId="{4857E989-DAD4-4791-B38E-E9EA5EA75255}" type="presParOf" srcId="{0F99DC03-E1FC-4A20-9E94-E1E8A074E95C}" destId="{0F2E3D74-22D9-46EA-B2C0-DC06F925C1A8}" srcOrd="3" destOrd="0" presId="urn:microsoft.com/office/officeart/2016/7/layout/BasicLinearProcessNumbered"/>
    <dgm:cxn modelId="{BCD5CAEB-31A3-4F3F-AF7B-900250B5C0FD}" type="presParOf" srcId="{0F99DC03-E1FC-4A20-9E94-E1E8A074E95C}" destId="{D833868A-7112-4610-B49C-951FAB689BD1}" srcOrd="4" destOrd="0" presId="urn:microsoft.com/office/officeart/2016/7/layout/BasicLinearProcessNumbered"/>
    <dgm:cxn modelId="{3BDD3682-AEB3-434E-A1F5-9915D4D01175}" type="presParOf" srcId="{D833868A-7112-4610-B49C-951FAB689BD1}" destId="{5DA8D43F-F629-4890-B421-F17452C506F9}" srcOrd="0" destOrd="0" presId="urn:microsoft.com/office/officeart/2016/7/layout/BasicLinearProcessNumbered"/>
    <dgm:cxn modelId="{98CE1B8E-82DD-4263-88B6-472EEA329A1D}" type="presParOf" srcId="{D833868A-7112-4610-B49C-951FAB689BD1}" destId="{A5B13468-BAF9-4CAD-9C00-E031ED4A40AB}" srcOrd="1" destOrd="0" presId="urn:microsoft.com/office/officeart/2016/7/layout/BasicLinearProcessNumbered"/>
    <dgm:cxn modelId="{3EFAE382-0EB7-4A7D-8F08-B8DC74BDA44B}" type="presParOf" srcId="{D833868A-7112-4610-B49C-951FAB689BD1}" destId="{07250C3F-6973-443A-83E1-F1E67963FDBA}" srcOrd="2" destOrd="0" presId="urn:microsoft.com/office/officeart/2016/7/layout/BasicLinearProcessNumbered"/>
    <dgm:cxn modelId="{CB3D5A64-5E42-4EF0-A673-3725B0E11583}" type="presParOf" srcId="{D833868A-7112-4610-B49C-951FAB689BD1}" destId="{0A8773DA-2E2F-4E74-BF5C-7DAEF2DDC504}" srcOrd="3" destOrd="0" presId="urn:microsoft.com/office/officeart/2016/7/layout/BasicLinearProcessNumbered"/>
    <dgm:cxn modelId="{D5566E2D-BA7C-466D-92D6-0FFF8554C173}" type="presParOf" srcId="{0F99DC03-E1FC-4A20-9E94-E1E8A074E95C}" destId="{FF86F897-4A49-4940-B898-AA7A713B81F9}" srcOrd="5" destOrd="0" presId="urn:microsoft.com/office/officeart/2016/7/layout/BasicLinearProcessNumbered"/>
    <dgm:cxn modelId="{A7C2E0C4-9881-4C4A-8CC8-A53B6206B1F6}" type="presParOf" srcId="{0F99DC03-E1FC-4A20-9E94-E1E8A074E95C}" destId="{B0A7824C-2C56-4C5A-8999-8695DD0A331C}" srcOrd="6" destOrd="0" presId="urn:microsoft.com/office/officeart/2016/7/layout/BasicLinearProcessNumbered"/>
    <dgm:cxn modelId="{7D84BC82-8EAB-47BD-BA99-69490A81A2D8}" type="presParOf" srcId="{B0A7824C-2C56-4C5A-8999-8695DD0A331C}" destId="{29D4DEDB-BFD7-4CC7-ACD1-B35BB836F84B}" srcOrd="0" destOrd="0" presId="urn:microsoft.com/office/officeart/2016/7/layout/BasicLinearProcessNumbered"/>
    <dgm:cxn modelId="{9AAF2647-38FA-4D54-9526-3F346122711B}" type="presParOf" srcId="{B0A7824C-2C56-4C5A-8999-8695DD0A331C}" destId="{91ED63C1-FDBE-4CEB-9A62-0BB1724D046B}" srcOrd="1" destOrd="0" presId="urn:microsoft.com/office/officeart/2016/7/layout/BasicLinearProcessNumbered"/>
    <dgm:cxn modelId="{5EEA3C70-20AE-41B1-9612-207B1A294FFF}" type="presParOf" srcId="{B0A7824C-2C56-4C5A-8999-8695DD0A331C}" destId="{1A6E3119-8550-41B9-882D-CB81D08C5456}" srcOrd="2" destOrd="0" presId="urn:microsoft.com/office/officeart/2016/7/layout/BasicLinearProcessNumbered"/>
    <dgm:cxn modelId="{FBC3862A-795D-4C6E-958A-5C9B7332E9A3}" type="presParOf" srcId="{B0A7824C-2C56-4C5A-8999-8695DD0A331C}" destId="{C716254D-2988-499E-AF6E-E74095667EB8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3CCAC7-AACB-4A09-A3A7-3D2F30621E4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81B1279-B018-4436-8B4E-F0F14C917696}">
      <dgm:prSet custT="1"/>
      <dgm:spPr/>
      <dgm:t>
        <a:bodyPr/>
        <a:lstStyle/>
        <a:p>
          <a:r>
            <a:rPr lang="en-US" sz="1600" dirty="0">
              <a:latin typeface="Maiandra GD" panose="020E0502030308020204" pitchFamily="34" charset="0"/>
            </a:rPr>
            <a:t>The Triple Threat presents interconnected challenges that vary significantly across counties </a:t>
          </a:r>
        </a:p>
      </dgm:t>
    </dgm:pt>
    <dgm:pt modelId="{32D5CF32-D67A-4BB2-9361-4F05E86AA4BB}" type="parTrans" cxnId="{5B66D915-31AE-4316-AEBB-9E25646CE435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08C0DA8A-D8FF-46A8-9E67-8B6CBC73854E}" type="sibTrans" cxnId="{5B66D915-31AE-4316-AEBB-9E25646CE435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0497E96D-FED3-4BDF-BE82-C54706662582}">
      <dgm:prSet custT="1"/>
      <dgm:spPr/>
      <dgm:t>
        <a:bodyPr/>
        <a:lstStyle/>
        <a:p>
          <a:r>
            <a:rPr lang="en-US" sz="1600" dirty="0">
              <a:latin typeface="Maiandra GD" panose="020E0502030308020204" pitchFamily="34" charset="0"/>
            </a:rPr>
            <a:t>Rather than applying uniform interventions everywhere, this strategy enables </a:t>
          </a:r>
          <a:r>
            <a:rPr lang="en-US" sz="1600" b="1" dirty="0">
              <a:latin typeface="Maiandra GD" panose="020E0502030308020204" pitchFamily="34" charset="0"/>
            </a:rPr>
            <a:t>application of program science b</a:t>
          </a:r>
          <a:r>
            <a:rPr lang="en-US" sz="1600" dirty="0">
              <a:latin typeface="Maiandra GD" panose="020E0502030308020204" pitchFamily="34" charset="0"/>
            </a:rPr>
            <a:t>y identifying each county's primary area of burden for targeted action</a:t>
          </a:r>
        </a:p>
      </dgm:t>
    </dgm:pt>
    <dgm:pt modelId="{19FC74B9-5729-4311-A778-8322D7F0CA52}" type="parTrans" cxnId="{97C40BFC-85BA-450C-A337-BC8AC7B44AB2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7295394B-D5EA-4542-87C0-2A7B738C32B7}" type="sibTrans" cxnId="{97C40BFC-85BA-450C-A337-BC8AC7B44AB2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F5D7DEA1-EB74-4DF0-96CC-94EA5BB46156}">
      <dgm:prSet custT="1"/>
      <dgm:spPr/>
      <dgm:t>
        <a:bodyPr/>
        <a:lstStyle/>
        <a:p>
          <a:r>
            <a:rPr lang="en-US" sz="1600" dirty="0">
              <a:latin typeface="Maiandra GD" panose="020E0502030308020204" pitchFamily="34" charset="0"/>
            </a:rPr>
            <a:t>Each county is classified into three burden levels for each threat based on </a:t>
          </a:r>
          <a:r>
            <a:rPr lang="en-US" sz="1600" b="1" dirty="0">
              <a:latin typeface="Maiandra GD" panose="020E0502030308020204" pitchFamily="34" charset="0"/>
            </a:rPr>
            <a:t>incidence rates per 1,000 population</a:t>
          </a:r>
          <a:r>
            <a:rPr lang="en-US" sz="1600" dirty="0">
              <a:latin typeface="Maiandra GD" panose="020E0502030308020204" pitchFamily="34" charset="0"/>
            </a:rPr>
            <a:t>:</a:t>
          </a:r>
        </a:p>
      </dgm:t>
    </dgm:pt>
    <dgm:pt modelId="{05762E01-3642-447C-A0F4-405406FA2EE9}" type="parTrans" cxnId="{AF761C29-32AD-46A4-96E9-B699CAA64D15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601D5B35-1872-4D2C-BC00-6FB1E9E481B9}" type="sibTrans" cxnId="{AF761C29-32AD-46A4-96E9-B699CAA64D15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7EC41122-FF9E-4F2A-BA59-2BB3696C3340}">
      <dgm:prSet custT="1"/>
      <dgm:spPr/>
      <dgm:t>
        <a:bodyPr/>
        <a:lstStyle/>
        <a:p>
          <a:r>
            <a:rPr lang="en-US" sz="1300" b="1" dirty="0">
              <a:latin typeface="Maiandra GD" panose="020E0502030308020204" pitchFamily="34" charset="0"/>
            </a:rPr>
            <a:t>🔴 High Burden (Red):</a:t>
          </a:r>
          <a:r>
            <a:rPr lang="en-US" sz="1300" dirty="0">
              <a:latin typeface="Maiandra GD" panose="020E0502030308020204" pitchFamily="34" charset="0"/>
            </a:rPr>
            <a:t> Requires immediate, intensive interventions</a:t>
          </a:r>
        </a:p>
      </dgm:t>
    </dgm:pt>
    <dgm:pt modelId="{F3698040-B057-45DF-8FC6-E09620D21357}" type="parTrans" cxnId="{ACFE69F1-0AD6-40D2-95CD-109B896EDDB9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5D4B3E70-EACD-4E2E-AC54-8D56330D3E90}" type="sibTrans" cxnId="{ACFE69F1-0AD6-40D2-95CD-109B896EDDB9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28C3F6CA-4C73-41C7-9537-32FE63AB0C7A}">
      <dgm:prSet custT="1"/>
      <dgm:spPr/>
      <dgm:t>
        <a:bodyPr/>
        <a:lstStyle/>
        <a:p>
          <a:r>
            <a:rPr lang="en-US" sz="1300" b="1" dirty="0">
              <a:latin typeface="Maiandra GD" panose="020E0502030308020204" pitchFamily="34" charset="0"/>
            </a:rPr>
            <a:t>🟡 Medium Burden (Yellow):</a:t>
          </a:r>
          <a:r>
            <a:rPr lang="en-US" sz="1300" dirty="0">
              <a:latin typeface="Maiandra GD" panose="020E0502030308020204" pitchFamily="34" charset="0"/>
            </a:rPr>
            <a:t> Needs sustained prevention efforts</a:t>
          </a:r>
        </a:p>
      </dgm:t>
    </dgm:pt>
    <dgm:pt modelId="{6E512631-AAA3-41C2-8926-F226DE326781}" type="parTrans" cxnId="{2946B86B-59B7-4911-9D86-11425C6BA556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300D5875-B35B-4CBD-AB85-741982602D30}" type="sibTrans" cxnId="{2946B86B-59B7-4911-9D86-11425C6BA556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3E32C669-E6AD-422C-9793-25C5112F0119}">
      <dgm:prSet custT="1"/>
      <dgm:spPr/>
      <dgm:t>
        <a:bodyPr/>
        <a:lstStyle/>
        <a:p>
          <a:r>
            <a:rPr lang="en-US" sz="1300" b="1" dirty="0">
              <a:latin typeface="Maiandra GD" panose="020E0502030308020204" pitchFamily="34" charset="0"/>
            </a:rPr>
            <a:t>🟢 Low Burden (Green):</a:t>
          </a:r>
          <a:r>
            <a:rPr lang="en-US" sz="1300" dirty="0">
              <a:latin typeface="Maiandra GD" panose="020E0502030308020204" pitchFamily="34" charset="0"/>
            </a:rPr>
            <a:t> Calls for maintenance and consolidation</a:t>
          </a:r>
        </a:p>
      </dgm:t>
    </dgm:pt>
    <dgm:pt modelId="{E33A15C0-3F6B-4C1B-B65B-F4E1B6DB4CE3}" type="parTrans" cxnId="{195969E5-A007-4882-8769-AC8F9A6D261E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BF2E1E2F-AEB1-4023-88E2-F48787FBE373}" type="sibTrans" cxnId="{195969E5-A007-4882-8769-AC8F9A6D261E}">
      <dgm:prSet/>
      <dgm:spPr/>
      <dgm:t>
        <a:bodyPr/>
        <a:lstStyle/>
        <a:p>
          <a:endParaRPr lang="en-US" sz="1600">
            <a:latin typeface="Maiandra GD" panose="020E0502030308020204" pitchFamily="34" charset="0"/>
          </a:endParaRPr>
        </a:p>
      </dgm:t>
    </dgm:pt>
    <dgm:pt modelId="{82A65CC3-1402-478D-AF90-4E3208812AA8}" type="pres">
      <dgm:prSet presAssocID="{5C3CCAC7-AACB-4A09-A3A7-3D2F30621E43}" presName="root" presStyleCnt="0">
        <dgm:presLayoutVars>
          <dgm:dir/>
          <dgm:resizeHandles val="exact"/>
        </dgm:presLayoutVars>
      </dgm:prSet>
      <dgm:spPr/>
    </dgm:pt>
    <dgm:pt modelId="{568E874D-BFBA-4C2F-B535-EE77A1AEA1C0}" type="pres">
      <dgm:prSet presAssocID="{C81B1279-B018-4436-8B4E-F0F14C917696}" presName="compNode" presStyleCnt="0"/>
      <dgm:spPr/>
    </dgm:pt>
    <dgm:pt modelId="{F2775EB3-5993-416C-B15D-793D94E4F626}" type="pres">
      <dgm:prSet presAssocID="{C81B1279-B018-4436-8B4E-F0F14C917696}" presName="bgRect" presStyleLbl="bgShp" presStyleIdx="0" presStyleCnt="3"/>
      <dgm:spPr/>
    </dgm:pt>
    <dgm:pt modelId="{DD7FF48F-64B7-4748-9C16-DCD95E0F2C77}" type="pres">
      <dgm:prSet presAssocID="{C81B1279-B018-4436-8B4E-F0F14C917696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3AE03F7B-8669-4BA5-A213-795E5F458A75}" type="pres">
      <dgm:prSet presAssocID="{C81B1279-B018-4436-8B4E-F0F14C917696}" presName="spaceRect" presStyleCnt="0"/>
      <dgm:spPr/>
    </dgm:pt>
    <dgm:pt modelId="{93EDD690-02BC-45F8-ABFB-541464AA81E3}" type="pres">
      <dgm:prSet presAssocID="{C81B1279-B018-4436-8B4E-F0F14C917696}" presName="parTx" presStyleLbl="revTx" presStyleIdx="0" presStyleCnt="4">
        <dgm:presLayoutVars>
          <dgm:chMax val="0"/>
          <dgm:chPref val="0"/>
        </dgm:presLayoutVars>
      </dgm:prSet>
      <dgm:spPr/>
    </dgm:pt>
    <dgm:pt modelId="{A4EAAA5D-FFDA-4316-B38F-76A55C2C74ED}" type="pres">
      <dgm:prSet presAssocID="{08C0DA8A-D8FF-46A8-9E67-8B6CBC73854E}" presName="sibTrans" presStyleCnt="0"/>
      <dgm:spPr/>
    </dgm:pt>
    <dgm:pt modelId="{660BF7DC-B898-40EE-A617-45F7CA11E93A}" type="pres">
      <dgm:prSet presAssocID="{0497E96D-FED3-4BDF-BE82-C54706662582}" presName="compNode" presStyleCnt="0"/>
      <dgm:spPr/>
    </dgm:pt>
    <dgm:pt modelId="{61761D49-DAB7-4AF2-AA7F-E0671BA70BA7}" type="pres">
      <dgm:prSet presAssocID="{0497E96D-FED3-4BDF-BE82-C54706662582}" presName="bgRect" presStyleLbl="bgShp" presStyleIdx="1" presStyleCnt="3"/>
      <dgm:spPr/>
    </dgm:pt>
    <dgm:pt modelId="{539B8091-88AC-4759-9156-2221E7F949A9}" type="pres">
      <dgm:prSet presAssocID="{0497E96D-FED3-4BDF-BE82-C54706662582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FB72291C-041A-4339-9EBB-551E3118486C}" type="pres">
      <dgm:prSet presAssocID="{0497E96D-FED3-4BDF-BE82-C54706662582}" presName="spaceRect" presStyleCnt="0"/>
      <dgm:spPr/>
    </dgm:pt>
    <dgm:pt modelId="{BA15CA5A-ED8B-4764-A1A8-40005C722CBA}" type="pres">
      <dgm:prSet presAssocID="{0497E96D-FED3-4BDF-BE82-C54706662582}" presName="parTx" presStyleLbl="revTx" presStyleIdx="1" presStyleCnt="4">
        <dgm:presLayoutVars>
          <dgm:chMax val="0"/>
          <dgm:chPref val="0"/>
        </dgm:presLayoutVars>
      </dgm:prSet>
      <dgm:spPr/>
    </dgm:pt>
    <dgm:pt modelId="{74474FD0-0269-4169-9BFB-D455FC7CD865}" type="pres">
      <dgm:prSet presAssocID="{7295394B-D5EA-4542-87C0-2A7B738C32B7}" presName="sibTrans" presStyleCnt="0"/>
      <dgm:spPr/>
    </dgm:pt>
    <dgm:pt modelId="{712F2F26-4AB9-44BF-924C-D6EA058D5540}" type="pres">
      <dgm:prSet presAssocID="{F5D7DEA1-EB74-4DF0-96CC-94EA5BB46156}" presName="compNode" presStyleCnt="0"/>
      <dgm:spPr/>
    </dgm:pt>
    <dgm:pt modelId="{767D176A-84B3-448E-9D42-459968771E06}" type="pres">
      <dgm:prSet presAssocID="{F5D7DEA1-EB74-4DF0-96CC-94EA5BB46156}" presName="bgRect" presStyleLbl="bgShp" presStyleIdx="2" presStyleCnt="3"/>
      <dgm:spPr/>
    </dgm:pt>
    <dgm:pt modelId="{318706A5-86D1-40DC-8540-F5F17467E67A}" type="pres">
      <dgm:prSet presAssocID="{F5D7DEA1-EB74-4DF0-96CC-94EA5BB46156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mbulance"/>
        </a:ext>
      </dgm:extLst>
    </dgm:pt>
    <dgm:pt modelId="{8E7E5FD0-9B84-472F-AAE0-C1E6F8E416C4}" type="pres">
      <dgm:prSet presAssocID="{F5D7DEA1-EB74-4DF0-96CC-94EA5BB46156}" presName="spaceRect" presStyleCnt="0"/>
      <dgm:spPr/>
    </dgm:pt>
    <dgm:pt modelId="{5612FC23-169A-4C69-B262-E251224723D6}" type="pres">
      <dgm:prSet presAssocID="{F5D7DEA1-EB74-4DF0-96CC-94EA5BB46156}" presName="parTx" presStyleLbl="revTx" presStyleIdx="2" presStyleCnt="4">
        <dgm:presLayoutVars>
          <dgm:chMax val="0"/>
          <dgm:chPref val="0"/>
        </dgm:presLayoutVars>
      </dgm:prSet>
      <dgm:spPr/>
    </dgm:pt>
    <dgm:pt modelId="{824EE094-B802-4C26-A2C5-1B87EA2938E3}" type="pres">
      <dgm:prSet presAssocID="{F5D7DEA1-EB74-4DF0-96CC-94EA5BB46156}" presName="desTx" presStyleLbl="revTx" presStyleIdx="3" presStyleCnt="4">
        <dgm:presLayoutVars/>
      </dgm:prSet>
      <dgm:spPr/>
    </dgm:pt>
  </dgm:ptLst>
  <dgm:cxnLst>
    <dgm:cxn modelId="{AB28D005-B5C4-4F80-99D0-6EDB7C5159B6}" type="presOf" srcId="{C81B1279-B018-4436-8B4E-F0F14C917696}" destId="{93EDD690-02BC-45F8-ABFB-541464AA81E3}" srcOrd="0" destOrd="0" presId="urn:microsoft.com/office/officeart/2018/2/layout/IconVerticalSolidList"/>
    <dgm:cxn modelId="{DB8CC809-27CE-4BC5-9881-4C82D5BE8E00}" type="presOf" srcId="{3E32C669-E6AD-422C-9793-25C5112F0119}" destId="{824EE094-B802-4C26-A2C5-1B87EA2938E3}" srcOrd="0" destOrd="2" presId="urn:microsoft.com/office/officeart/2018/2/layout/IconVerticalSolidList"/>
    <dgm:cxn modelId="{5B66D915-31AE-4316-AEBB-9E25646CE435}" srcId="{5C3CCAC7-AACB-4A09-A3A7-3D2F30621E43}" destId="{C81B1279-B018-4436-8B4E-F0F14C917696}" srcOrd="0" destOrd="0" parTransId="{32D5CF32-D67A-4BB2-9361-4F05E86AA4BB}" sibTransId="{08C0DA8A-D8FF-46A8-9E67-8B6CBC73854E}"/>
    <dgm:cxn modelId="{AF761C29-32AD-46A4-96E9-B699CAA64D15}" srcId="{5C3CCAC7-AACB-4A09-A3A7-3D2F30621E43}" destId="{F5D7DEA1-EB74-4DF0-96CC-94EA5BB46156}" srcOrd="2" destOrd="0" parTransId="{05762E01-3642-447C-A0F4-405406FA2EE9}" sibTransId="{601D5B35-1872-4D2C-BC00-6FB1E9E481B9}"/>
    <dgm:cxn modelId="{DA07B233-DF88-44A8-ACC2-17DCF0DEC8E9}" type="presOf" srcId="{5C3CCAC7-AACB-4A09-A3A7-3D2F30621E43}" destId="{82A65CC3-1402-478D-AF90-4E3208812AA8}" srcOrd="0" destOrd="0" presId="urn:microsoft.com/office/officeart/2018/2/layout/IconVerticalSolidList"/>
    <dgm:cxn modelId="{2946B86B-59B7-4911-9D86-11425C6BA556}" srcId="{F5D7DEA1-EB74-4DF0-96CC-94EA5BB46156}" destId="{28C3F6CA-4C73-41C7-9537-32FE63AB0C7A}" srcOrd="1" destOrd="0" parTransId="{6E512631-AAA3-41C2-8926-F226DE326781}" sibTransId="{300D5875-B35B-4CBD-AB85-741982602D30}"/>
    <dgm:cxn modelId="{8D7C0270-3696-4FA3-A615-109E73BBBE4F}" type="presOf" srcId="{0497E96D-FED3-4BDF-BE82-C54706662582}" destId="{BA15CA5A-ED8B-4764-A1A8-40005C722CBA}" srcOrd="0" destOrd="0" presId="urn:microsoft.com/office/officeart/2018/2/layout/IconVerticalSolidList"/>
    <dgm:cxn modelId="{40AEAFC8-F9A8-42CD-A97C-C9AD57180760}" type="presOf" srcId="{F5D7DEA1-EB74-4DF0-96CC-94EA5BB46156}" destId="{5612FC23-169A-4C69-B262-E251224723D6}" srcOrd="0" destOrd="0" presId="urn:microsoft.com/office/officeart/2018/2/layout/IconVerticalSolidList"/>
    <dgm:cxn modelId="{195969E5-A007-4882-8769-AC8F9A6D261E}" srcId="{F5D7DEA1-EB74-4DF0-96CC-94EA5BB46156}" destId="{3E32C669-E6AD-422C-9793-25C5112F0119}" srcOrd="2" destOrd="0" parTransId="{E33A15C0-3F6B-4C1B-B65B-F4E1B6DB4CE3}" sibTransId="{BF2E1E2F-AEB1-4023-88E2-F48787FBE373}"/>
    <dgm:cxn modelId="{09995CEA-A98D-4AA3-8B39-FDEB264B3C0C}" type="presOf" srcId="{28C3F6CA-4C73-41C7-9537-32FE63AB0C7A}" destId="{824EE094-B802-4C26-A2C5-1B87EA2938E3}" srcOrd="0" destOrd="1" presId="urn:microsoft.com/office/officeart/2018/2/layout/IconVerticalSolidList"/>
    <dgm:cxn modelId="{ACFE69F1-0AD6-40D2-95CD-109B896EDDB9}" srcId="{F5D7DEA1-EB74-4DF0-96CC-94EA5BB46156}" destId="{7EC41122-FF9E-4F2A-BA59-2BB3696C3340}" srcOrd="0" destOrd="0" parTransId="{F3698040-B057-45DF-8FC6-E09620D21357}" sibTransId="{5D4B3E70-EACD-4E2E-AC54-8D56330D3E90}"/>
    <dgm:cxn modelId="{282768FB-3CC3-47BD-842D-15A6E743BA77}" type="presOf" srcId="{7EC41122-FF9E-4F2A-BA59-2BB3696C3340}" destId="{824EE094-B802-4C26-A2C5-1B87EA2938E3}" srcOrd="0" destOrd="0" presId="urn:microsoft.com/office/officeart/2018/2/layout/IconVerticalSolidList"/>
    <dgm:cxn modelId="{97C40BFC-85BA-450C-A337-BC8AC7B44AB2}" srcId="{5C3CCAC7-AACB-4A09-A3A7-3D2F30621E43}" destId="{0497E96D-FED3-4BDF-BE82-C54706662582}" srcOrd="1" destOrd="0" parTransId="{19FC74B9-5729-4311-A778-8322D7F0CA52}" sibTransId="{7295394B-D5EA-4542-87C0-2A7B738C32B7}"/>
    <dgm:cxn modelId="{B2847598-A872-4FD5-BCDB-6DDFD8E8F313}" type="presParOf" srcId="{82A65CC3-1402-478D-AF90-4E3208812AA8}" destId="{568E874D-BFBA-4C2F-B535-EE77A1AEA1C0}" srcOrd="0" destOrd="0" presId="urn:microsoft.com/office/officeart/2018/2/layout/IconVerticalSolidList"/>
    <dgm:cxn modelId="{2CCC43B6-ED3A-4D2E-988D-3091F6101BDC}" type="presParOf" srcId="{568E874D-BFBA-4C2F-B535-EE77A1AEA1C0}" destId="{F2775EB3-5993-416C-B15D-793D94E4F626}" srcOrd="0" destOrd="0" presId="urn:microsoft.com/office/officeart/2018/2/layout/IconVerticalSolidList"/>
    <dgm:cxn modelId="{F4E2EEEE-94B7-493B-8A26-3B3EF619278F}" type="presParOf" srcId="{568E874D-BFBA-4C2F-B535-EE77A1AEA1C0}" destId="{DD7FF48F-64B7-4748-9C16-DCD95E0F2C77}" srcOrd="1" destOrd="0" presId="urn:microsoft.com/office/officeart/2018/2/layout/IconVerticalSolidList"/>
    <dgm:cxn modelId="{50E29975-2553-4ABD-992D-70A2703B74B9}" type="presParOf" srcId="{568E874D-BFBA-4C2F-B535-EE77A1AEA1C0}" destId="{3AE03F7B-8669-4BA5-A213-795E5F458A75}" srcOrd="2" destOrd="0" presId="urn:microsoft.com/office/officeart/2018/2/layout/IconVerticalSolidList"/>
    <dgm:cxn modelId="{C2328609-F216-40A9-BDEB-267A0E6AC66A}" type="presParOf" srcId="{568E874D-BFBA-4C2F-B535-EE77A1AEA1C0}" destId="{93EDD690-02BC-45F8-ABFB-541464AA81E3}" srcOrd="3" destOrd="0" presId="urn:microsoft.com/office/officeart/2018/2/layout/IconVerticalSolidList"/>
    <dgm:cxn modelId="{966CB925-E75B-4140-ABFE-5F949655811B}" type="presParOf" srcId="{82A65CC3-1402-478D-AF90-4E3208812AA8}" destId="{A4EAAA5D-FFDA-4316-B38F-76A55C2C74ED}" srcOrd="1" destOrd="0" presId="urn:microsoft.com/office/officeart/2018/2/layout/IconVerticalSolidList"/>
    <dgm:cxn modelId="{84FD8D9F-5A72-4797-8589-C5138268B514}" type="presParOf" srcId="{82A65CC3-1402-478D-AF90-4E3208812AA8}" destId="{660BF7DC-B898-40EE-A617-45F7CA11E93A}" srcOrd="2" destOrd="0" presId="urn:microsoft.com/office/officeart/2018/2/layout/IconVerticalSolidList"/>
    <dgm:cxn modelId="{25BEF210-F936-4899-A6CF-4429E181FA1B}" type="presParOf" srcId="{660BF7DC-B898-40EE-A617-45F7CA11E93A}" destId="{61761D49-DAB7-4AF2-AA7F-E0671BA70BA7}" srcOrd="0" destOrd="0" presId="urn:microsoft.com/office/officeart/2018/2/layout/IconVerticalSolidList"/>
    <dgm:cxn modelId="{B3C7CBD6-B629-47E8-AB48-0A2CF779C796}" type="presParOf" srcId="{660BF7DC-B898-40EE-A617-45F7CA11E93A}" destId="{539B8091-88AC-4759-9156-2221E7F949A9}" srcOrd="1" destOrd="0" presId="urn:microsoft.com/office/officeart/2018/2/layout/IconVerticalSolidList"/>
    <dgm:cxn modelId="{D8268A2F-17FF-4B93-A974-E4A70084C54B}" type="presParOf" srcId="{660BF7DC-B898-40EE-A617-45F7CA11E93A}" destId="{FB72291C-041A-4339-9EBB-551E3118486C}" srcOrd="2" destOrd="0" presId="urn:microsoft.com/office/officeart/2018/2/layout/IconVerticalSolidList"/>
    <dgm:cxn modelId="{BB56AEC2-71F2-4EFB-B65F-D9A415C37ED4}" type="presParOf" srcId="{660BF7DC-B898-40EE-A617-45F7CA11E93A}" destId="{BA15CA5A-ED8B-4764-A1A8-40005C722CBA}" srcOrd="3" destOrd="0" presId="urn:microsoft.com/office/officeart/2018/2/layout/IconVerticalSolidList"/>
    <dgm:cxn modelId="{D2BE58F0-A0A7-43B1-8CD1-C5CB4072242B}" type="presParOf" srcId="{82A65CC3-1402-478D-AF90-4E3208812AA8}" destId="{74474FD0-0269-4169-9BFB-D455FC7CD865}" srcOrd="3" destOrd="0" presId="urn:microsoft.com/office/officeart/2018/2/layout/IconVerticalSolidList"/>
    <dgm:cxn modelId="{0CA31934-E8AA-4729-9210-9A4F8D7F6AA8}" type="presParOf" srcId="{82A65CC3-1402-478D-AF90-4E3208812AA8}" destId="{712F2F26-4AB9-44BF-924C-D6EA058D5540}" srcOrd="4" destOrd="0" presId="urn:microsoft.com/office/officeart/2018/2/layout/IconVerticalSolidList"/>
    <dgm:cxn modelId="{CCC8DC1A-E1BD-4B4A-88C4-BB839E9059FE}" type="presParOf" srcId="{712F2F26-4AB9-44BF-924C-D6EA058D5540}" destId="{767D176A-84B3-448E-9D42-459968771E06}" srcOrd="0" destOrd="0" presId="urn:microsoft.com/office/officeart/2018/2/layout/IconVerticalSolidList"/>
    <dgm:cxn modelId="{FF86DFDC-8C1D-42B4-ADBE-D9038D2EFFCA}" type="presParOf" srcId="{712F2F26-4AB9-44BF-924C-D6EA058D5540}" destId="{318706A5-86D1-40DC-8540-F5F17467E67A}" srcOrd="1" destOrd="0" presId="urn:microsoft.com/office/officeart/2018/2/layout/IconVerticalSolidList"/>
    <dgm:cxn modelId="{7898B232-7E00-4C3D-B782-6DF3A9EC8215}" type="presParOf" srcId="{712F2F26-4AB9-44BF-924C-D6EA058D5540}" destId="{8E7E5FD0-9B84-472F-AAE0-C1E6F8E416C4}" srcOrd="2" destOrd="0" presId="urn:microsoft.com/office/officeart/2018/2/layout/IconVerticalSolidList"/>
    <dgm:cxn modelId="{F378CE3F-60EA-4509-B0DB-63BA6F620173}" type="presParOf" srcId="{712F2F26-4AB9-44BF-924C-D6EA058D5540}" destId="{5612FC23-169A-4C69-B262-E251224723D6}" srcOrd="3" destOrd="0" presId="urn:microsoft.com/office/officeart/2018/2/layout/IconVerticalSolidList"/>
    <dgm:cxn modelId="{FCF28B28-F916-4FD2-83E4-29DA3F36D3B2}" type="presParOf" srcId="{712F2F26-4AB9-44BF-924C-D6EA058D5540}" destId="{824EE094-B802-4C26-A2C5-1B87EA2938E3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DC07AC-9005-494A-8FA1-F337516B3C2D}">
      <dsp:nvSpPr>
        <dsp:cNvPr id="0" name=""/>
        <dsp:cNvSpPr/>
      </dsp:nvSpPr>
      <dsp:spPr>
        <a:xfrm>
          <a:off x="0" y="4792"/>
          <a:ext cx="13345039" cy="102071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F74681-61AD-4EB1-B4BD-D3E97E6360B4}">
      <dsp:nvSpPr>
        <dsp:cNvPr id="0" name=""/>
        <dsp:cNvSpPr/>
      </dsp:nvSpPr>
      <dsp:spPr>
        <a:xfrm>
          <a:off x="308767" y="234453"/>
          <a:ext cx="561395" cy="56139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700F57-CD9E-40A7-8A87-1972D4EC3B72}">
      <dsp:nvSpPr>
        <dsp:cNvPr id="0" name=""/>
        <dsp:cNvSpPr/>
      </dsp:nvSpPr>
      <dsp:spPr>
        <a:xfrm>
          <a:off x="1178930" y="4792"/>
          <a:ext cx="12166109" cy="1020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026" tIns="108026" rIns="108026" bIns="108026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>
              <a:latin typeface="Maiandra GD" panose="020E0502030308020204" pitchFamily="34" charset="0"/>
            </a:rPr>
            <a:t>A complex set of systems with emergent properties</a:t>
          </a:r>
        </a:p>
      </dsp:txBody>
      <dsp:txXfrm>
        <a:off x="1178930" y="4792"/>
        <a:ext cx="12166109" cy="1020718"/>
      </dsp:txXfrm>
    </dsp:sp>
    <dsp:sp modelId="{A0FFFEB9-EC3B-405D-A6D9-F687481729E7}">
      <dsp:nvSpPr>
        <dsp:cNvPr id="0" name=""/>
        <dsp:cNvSpPr/>
      </dsp:nvSpPr>
      <dsp:spPr>
        <a:xfrm>
          <a:off x="0" y="1280690"/>
          <a:ext cx="13345039" cy="102071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1DEE36-D736-487B-B308-26A2A40CB163}">
      <dsp:nvSpPr>
        <dsp:cNvPr id="0" name=""/>
        <dsp:cNvSpPr/>
      </dsp:nvSpPr>
      <dsp:spPr>
        <a:xfrm>
          <a:off x="308767" y="1510352"/>
          <a:ext cx="561395" cy="56139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50CC81-8A30-4188-BD42-7A2133B270A7}">
      <dsp:nvSpPr>
        <dsp:cNvPr id="0" name=""/>
        <dsp:cNvSpPr/>
      </dsp:nvSpPr>
      <dsp:spPr>
        <a:xfrm>
          <a:off x="1178930" y="1280690"/>
          <a:ext cx="12166109" cy="1020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026" tIns="108026" rIns="108026" bIns="108026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>
              <a:latin typeface="Maiandra GD" panose="020E0502030308020204" pitchFamily="34" charset="0"/>
            </a:rPr>
            <a:t>Is comprised of multiple component of service interventions, </a:t>
          </a:r>
          <a:r>
            <a:rPr lang="en-CA" sz="2000" b="1" kern="1200" dirty="0">
              <a:solidFill>
                <a:srgbClr val="C00000"/>
              </a:solidFill>
              <a:latin typeface="Maiandra GD" panose="020E0502030308020204" pitchFamily="34" charset="0"/>
            </a:rPr>
            <a:t>tailored</a:t>
          </a:r>
          <a:r>
            <a:rPr lang="en-CA" sz="2000" kern="1200" dirty="0">
              <a:latin typeface="Maiandra GD" panose="020E0502030308020204" pitchFamily="34" charset="0"/>
            </a:rPr>
            <a:t> to specific contexts</a:t>
          </a:r>
        </a:p>
      </dsp:txBody>
      <dsp:txXfrm>
        <a:off x="1178930" y="1280690"/>
        <a:ext cx="12166109" cy="1020718"/>
      </dsp:txXfrm>
    </dsp:sp>
    <dsp:sp modelId="{B9BF9DE7-D780-4F60-9117-BC513A9D4154}">
      <dsp:nvSpPr>
        <dsp:cNvPr id="0" name=""/>
        <dsp:cNvSpPr/>
      </dsp:nvSpPr>
      <dsp:spPr>
        <a:xfrm>
          <a:off x="0" y="2556588"/>
          <a:ext cx="13345039" cy="102071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5872C7-8385-4BE0-B6E1-D8BAFEA73727}">
      <dsp:nvSpPr>
        <dsp:cNvPr id="0" name=""/>
        <dsp:cNvSpPr/>
      </dsp:nvSpPr>
      <dsp:spPr>
        <a:xfrm>
          <a:off x="308767" y="2786250"/>
          <a:ext cx="561395" cy="56139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E8DC12-2DDA-4F1D-80D6-63ECA0F9B795}">
      <dsp:nvSpPr>
        <dsp:cNvPr id="0" name=""/>
        <dsp:cNvSpPr/>
      </dsp:nvSpPr>
      <dsp:spPr>
        <a:xfrm>
          <a:off x="1178930" y="2556588"/>
          <a:ext cx="12166109" cy="1020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026" tIns="108026" rIns="108026" bIns="108026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Maiandra GD" panose="020E0502030308020204" pitchFamily="34" charset="0"/>
            </a:rPr>
            <a:t>Works toward a shared high-level goal: </a:t>
          </a:r>
          <a:r>
            <a:rPr lang="en-US" sz="2000" b="1" kern="1200" dirty="0">
              <a:latin typeface="Maiandra GD" panose="020E0502030308020204" pitchFamily="34" charset="0"/>
            </a:rPr>
            <a:t>population-level impact </a:t>
          </a:r>
          <a:endParaRPr lang="en-CA" sz="2000" kern="1200" dirty="0">
            <a:latin typeface="Maiandra GD" panose="020E0502030308020204" pitchFamily="34" charset="0"/>
          </a:endParaRPr>
        </a:p>
      </dsp:txBody>
      <dsp:txXfrm>
        <a:off x="1178930" y="2556588"/>
        <a:ext cx="12166109" cy="1020718"/>
      </dsp:txXfrm>
    </dsp:sp>
    <dsp:sp modelId="{77EA53B2-E5DA-4DA4-9519-AA8406F0C862}">
      <dsp:nvSpPr>
        <dsp:cNvPr id="0" name=""/>
        <dsp:cNvSpPr/>
      </dsp:nvSpPr>
      <dsp:spPr>
        <a:xfrm>
          <a:off x="0" y="3832486"/>
          <a:ext cx="13345039" cy="102071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8FBA7B-5FAE-421D-8F06-81AB70C5DBD8}">
      <dsp:nvSpPr>
        <dsp:cNvPr id="0" name=""/>
        <dsp:cNvSpPr/>
      </dsp:nvSpPr>
      <dsp:spPr>
        <a:xfrm>
          <a:off x="308767" y="4062148"/>
          <a:ext cx="561395" cy="56139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4B91B-8377-4895-A966-F7BD865A9556}">
      <dsp:nvSpPr>
        <dsp:cNvPr id="0" name=""/>
        <dsp:cNvSpPr/>
      </dsp:nvSpPr>
      <dsp:spPr>
        <a:xfrm>
          <a:off x="1178930" y="3832486"/>
          <a:ext cx="12166109" cy="1020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026" tIns="108026" rIns="108026" bIns="108026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>
              <a:latin typeface="Maiandra GD" panose="020E0502030308020204" pitchFamily="34" charset="0"/>
            </a:rPr>
            <a:t>Includes a plan for competent health workforce that requires ongoing capacity building</a:t>
          </a:r>
        </a:p>
      </dsp:txBody>
      <dsp:txXfrm>
        <a:off x="1178930" y="3832486"/>
        <a:ext cx="12166109" cy="1020718"/>
      </dsp:txXfrm>
    </dsp:sp>
    <dsp:sp modelId="{7C2109BD-6D0D-469D-95E8-25584BD9D288}">
      <dsp:nvSpPr>
        <dsp:cNvPr id="0" name=""/>
        <dsp:cNvSpPr/>
      </dsp:nvSpPr>
      <dsp:spPr>
        <a:xfrm>
          <a:off x="0" y="5108385"/>
          <a:ext cx="13345039" cy="102071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67A835-0A79-49AD-88CD-9093E114D76A}">
      <dsp:nvSpPr>
        <dsp:cNvPr id="0" name=""/>
        <dsp:cNvSpPr/>
      </dsp:nvSpPr>
      <dsp:spPr>
        <a:xfrm>
          <a:off x="308767" y="5338046"/>
          <a:ext cx="561395" cy="56139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B1E83B-9C69-4D25-A2C2-E9E15C499D6A}">
      <dsp:nvSpPr>
        <dsp:cNvPr id="0" name=""/>
        <dsp:cNvSpPr/>
      </dsp:nvSpPr>
      <dsp:spPr>
        <a:xfrm>
          <a:off x="1178930" y="5108385"/>
          <a:ext cx="12166109" cy="1020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026" tIns="108026" rIns="108026" bIns="108026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Maiandra GD" panose="020E0502030308020204" pitchFamily="34" charset="0"/>
            </a:rPr>
            <a:t>Requires dedicated resource envelop to support program implementation, M&amp;E, research and learning.</a:t>
          </a:r>
        </a:p>
      </dsp:txBody>
      <dsp:txXfrm>
        <a:off x="1178930" y="5108385"/>
        <a:ext cx="12166109" cy="10207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35F703-CD55-8242-934F-36F33041D852}">
      <dsp:nvSpPr>
        <dsp:cNvPr id="0" name=""/>
        <dsp:cNvSpPr/>
      </dsp:nvSpPr>
      <dsp:spPr>
        <a:xfrm>
          <a:off x="0" y="1499"/>
          <a:ext cx="8228365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05D69A-B775-224A-99D7-A648E3882D77}">
      <dsp:nvSpPr>
        <dsp:cNvPr id="0" name=""/>
        <dsp:cNvSpPr/>
      </dsp:nvSpPr>
      <dsp:spPr>
        <a:xfrm>
          <a:off x="0" y="1499"/>
          <a:ext cx="8228365" cy="1587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900" kern="1200" dirty="0">
              <a:latin typeface="Maiandra GD" panose="020E0502030308020204" pitchFamily="34" charset="0"/>
            </a:rPr>
            <a:t>An iterative, multi-phase program and research framework in which </a:t>
          </a:r>
          <a:r>
            <a:rPr lang="en-CA" sz="2900" b="1" kern="1200" dirty="0">
              <a:latin typeface="Maiandra GD" panose="020E0502030308020204" pitchFamily="34" charset="0"/>
            </a:rPr>
            <a:t>programs drive scientific inquiry</a:t>
          </a:r>
          <a:r>
            <a:rPr lang="en-CA" sz="2900" kern="1200" dirty="0">
              <a:latin typeface="Maiandra GD" panose="020E0502030308020204" pitchFamily="34" charset="0"/>
            </a:rPr>
            <a:t>. </a:t>
          </a:r>
          <a:endParaRPr lang="en-US" sz="2900" kern="1200" dirty="0">
            <a:latin typeface="Maiandra GD" panose="020E0502030308020204" pitchFamily="34" charset="0"/>
          </a:endParaRPr>
        </a:p>
      </dsp:txBody>
      <dsp:txXfrm>
        <a:off x="0" y="1499"/>
        <a:ext cx="8228365" cy="1587987"/>
      </dsp:txXfrm>
    </dsp:sp>
    <dsp:sp modelId="{B4D9A673-5BEE-084B-8656-717B5E2EC71E}">
      <dsp:nvSpPr>
        <dsp:cNvPr id="0" name=""/>
        <dsp:cNvSpPr/>
      </dsp:nvSpPr>
      <dsp:spPr>
        <a:xfrm>
          <a:off x="0" y="1589486"/>
          <a:ext cx="8228365" cy="0"/>
        </a:xfrm>
        <a:prstGeom prst="line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863D5B-7C68-7242-B518-D77E129E115A}">
      <dsp:nvSpPr>
        <dsp:cNvPr id="0" name=""/>
        <dsp:cNvSpPr/>
      </dsp:nvSpPr>
      <dsp:spPr>
        <a:xfrm>
          <a:off x="0" y="1589486"/>
          <a:ext cx="8228365" cy="12223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latin typeface="Maiandra GD" panose="020E0502030308020204" pitchFamily="34" charset="0"/>
            </a:rPr>
            <a:t>Research is driven by program goals to achieve health impact and equity.</a:t>
          </a:r>
        </a:p>
      </dsp:txBody>
      <dsp:txXfrm>
        <a:off x="0" y="1589486"/>
        <a:ext cx="8228365" cy="1222353"/>
      </dsp:txXfrm>
    </dsp:sp>
    <dsp:sp modelId="{E475D86E-94FB-EE43-BFF5-E0742A7FC023}">
      <dsp:nvSpPr>
        <dsp:cNvPr id="0" name=""/>
        <dsp:cNvSpPr/>
      </dsp:nvSpPr>
      <dsp:spPr>
        <a:xfrm>
          <a:off x="0" y="2811839"/>
          <a:ext cx="8228365" cy="0"/>
        </a:xfrm>
        <a:prstGeom prst="line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D641E73-48F4-6340-ADD0-7247EDF92CFF}">
      <dsp:nvSpPr>
        <dsp:cNvPr id="0" name=""/>
        <dsp:cNvSpPr/>
      </dsp:nvSpPr>
      <dsp:spPr>
        <a:xfrm>
          <a:off x="0" y="2811839"/>
          <a:ext cx="8228365" cy="1587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latin typeface="Maiandra GD" panose="020E0502030308020204" pitchFamily="34" charset="0"/>
            </a:rPr>
            <a:t>Program relevant research science is “embedded” with programs, over the program implementation cycle.</a:t>
          </a:r>
        </a:p>
      </dsp:txBody>
      <dsp:txXfrm>
        <a:off x="0" y="2811839"/>
        <a:ext cx="8228365" cy="1587987"/>
      </dsp:txXfrm>
    </dsp:sp>
    <dsp:sp modelId="{A68790B1-1B01-8F47-A51C-CBA0BB660F6D}">
      <dsp:nvSpPr>
        <dsp:cNvPr id="0" name=""/>
        <dsp:cNvSpPr/>
      </dsp:nvSpPr>
      <dsp:spPr>
        <a:xfrm>
          <a:off x="0" y="4399827"/>
          <a:ext cx="8228365" cy="0"/>
        </a:xfrm>
        <a:prstGeom prst="lin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596E19-80ED-EF46-BC87-B268996F6632}">
      <dsp:nvSpPr>
        <dsp:cNvPr id="0" name=""/>
        <dsp:cNvSpPr/>
      </dsp:nvSpPr>
      <dsp:spPr>
        <a:xfrm>
          <a:off x="0" y="4399827"/>
          <a:ext cx="8228365" cy="1587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latin typeface="Maiandra GD" panose="020E0502030308020204" pitchFamily="34" charset="0"/>
            </a:rPr>
            <a:t>Include continuing interaction between researchers, program implementers, policy makers and service beneficiaries to optimize outcomes.</a:t>
          </a:r>
        </a:p>
      </dsp:txBody>
      <dsp:txXfrm>
        <a:off x="0" y="4399827"/>
        <a:ext cx="8228365" cy="15879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73C380-2817-B041-9884-EB5C70299FFF}">
      <dsp:nvSpPr>
        <dsp:cNvPr id="0" name=""/>
        <dsp:cNvSpPr/>
      </dsp:nvSpPr>
      <dsp:spPr>
        <a:xfrm>
          <a:off x="0" y="80918"/>
          <a:ext cx="12649200" cy="105234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solidFill>
                <a:schemeClr val="bg1"/>
              </a:solidFill>
              <a:latin typeface="Maiandra GD" panose="020E0502030308020204" pitchFamily="34" charset="0"/>
              <a:cs typeface="Arial" panose="020B0604020202020204" pitchFamily="34" charset="0"/>
            </a:rPr>
            <a:t>A Programme Science Tool </a:t>
          </a:r>
        </a:p>
      </dsp:txBody>
      <dsp:txXfrm>
        <a:off x="51371" y="132289"/>
        <a:ext cx="12546458" cy="949599"/>
      </dsp:txXfrm>
    </dsp:sp>
    <dsp:sp modelId="{35BED0A3-8539-9045-87C3-3A8E067CBDDC}">
      <dsp:nvSpPr>
        <dsp:cNvPr id="0" name=""/>
        <dsp:cNvSpPr/>
      </dsp:nvSpPr>
      <dsp:spPr>
        <a:xfrm>
          <a:off x="0" y="1211020"/>
          <a:ext cx="12649200" cy="105234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700" kern="1200" dirty="0">
              <a:latin typeface="Maiandra GD" panose="020E0502030308020204" pitchFamily="34" charset="0"/>
              <a:cs typeface="Arial" panose="020B0604020202020204" pitchFamily="34" charset="0"/>
            </a:rPr>
            <a:t>Programs uses the tool to generate service coverage gaps and factors contributing to those gaps</a:t>
          </a:r>
          <a:endParaRPr lang="en-US" sz="2700" kern="1200" dirty="0">
            <a:latin typeface="Maiandra GD" panose="020E0502030308020204" pitchFamily="34" charset="0"/>
            <a:cs typeface="Arial" panose="020B0604020202020204" pitchFamily="34" charset="0"/>
          </a:endParaRPr>
        </a:p>
      </dsp:txBody>
      <dsp:txXfrm>
        <a:off x="51371" y="1262391"/>
        <a:ext cx="12546458" cy="949599"/>
      </dsp:txXfrm>
    </dsp:sp>
    <dsp:sp modelId="{1F2F6474-77DD-4603-BF15-F76943008CF1}">
      <dsp:nvSpPr>
        <dsp:cNvPr id="0" name=""/>
        <dsp:cNvSpPr/>
      </dsp:nvSpPr>
      <dsp:spPr>
        <a:xfrm>
          <a:off x="0" y="2341122"/>
          <a:ext cx="12649200" cy="105234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700" kern="1200" dirty="0">
              <a:latin typeface="Maiandra GD" panose="020E0502030308020204" pitchFamily="34" charset="0"/>
              <a:cs typeface="Arial" panose="020B0604020202020204" pitchFamily="34" charset="0"/>
            </a:rPr>
            <a:t>Programs employ scientific enquiry to generate data informed insights to address the service gaps</a:t>
          </a:r>
          <a:endParaRPr lang="en-US" sz="2700" kern="1200" dirty="0">
            <a:latin typeface="Maiandra GD" panose="020E0502030308020204" pitchFamily="34" charset="0"/>
            <a:cs typeface="Arial" panose="020B0604020202020204" pitchFamily="34" charset="0"/>
          </a:endParaRPr>
        </a:p>
      </dsp:txBody>
      <dsp:txXfrm>
        <a:off x="51371" y="2392493"/>
        <a:ext cx="12546458" cy="949599"/>
      </dsp:txXfrm>
    </dsp:sp>
    <dsp:sp modelId="{58FF5031-A7D0-4125-9EC5-1A758FE57522}">
      <dsp:nvSpPr>
        <dsp:cNvPr id="0" name=""/>
        <dsp:cNvSpPr/>
      </dsp:nvSpPr>
      <dsp:spPr>
        <a:xfrm>
          <a:off x="0" y="3471223"/>
          <a:ext cx="12649200" cy="105234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700" kern="1200" dirty="0">
              <a:latin typeface="Maiandra GD" panose="020E0502030308020204" pitchFamily="34" charset="0"/>
              <a:cs typeface="Arial" panose="020B0604020202020204" pitchFamily="34" charset="0"/>
            </a:rPr>
            <a:t>Programs utilise the insights to reorganise services through:</a:t>
          </a:r>
          <a:endParaRPr lang="en-US" sz="2700" kern="1200" dirty="0">
            <a:latin typeface="Maiandra GD" panose="020E0502030308020204" pitchFamily="34" charset="0"/>
            <a:cs typeface="Arial" panose="020B0604020202020204" pitchFamily="34" charset="0"/>
          </a:endParaRPr>
        </a:p>
      </dsp:txBody>
      <dsp:txXfrm>
        <a:off x="51371" y="3522594"/>
        <a:ext cx="12546458" cy="949599"/>
      </dsp:txXfrm>
    </dsp:sp>
    <dsp:sp modelId="{C9754649-9F48-4FA1-BB60-7792DE79ABB6}">
      <dsp:nvSpPr>
        <dsp:cNvPr id="0" name=""/>
        <dsp:cNvSpPr/>
      </dsp:nvSpPr>
      <dsp:spPr>
        <a:xfrm>
          <a:off x="0" y="4523565"/>
          <a:ext cx="12649200" cy="10619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1612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CA" sz="2100" kern="1200" dirty="0">
              <a:latin typeface="Maiandra GD" panose="020E0502030308020204" pitchFamily="34" charset="0"/>
              <a:cs typeface="Arial" panose="020B0604020202020204" pitchFamily="34" charset="0"/>
            </a:rPr>
            <a:t>Optimization of service delivery (</a:t>
          </a:r>
          <a:r>
            <a:rPr lang="en-CA" sz="2100" b="1" kern="1200" dirty="0">
              <a:latin typeface="Maiandra GD" panose="020E0502030308020204" pitchFamily="34" charset="0"/>
              <a:cs typeface="Arial" panose="020B0604020202020204" pitchFamily="34" charset="0"/>
            </a:rPr>
            <a:t>Program platforms</a:t>
          </a:r>
          <a:r>
            <a:rPr lang="en-CA" sz="2100" kern="1200" dirty="0">
              <a:latin typeface="Maiandra GD" panose="020E0502030308020204" pitchFamily="34" charset="0"/>
              <a:cs typeface="Arial" panose="020B0604020202020204" pitchFamily="34" charset="0"/>
            </a:rPr>
            <a:t>)</a:t>
          </a:r>
          <a:endParaRPr lang="en-US" sz="2100" kern="1200" dirty="0">
            <a:latin typeface="Maiandra GD" panose="020E0502030308020204" pitchFamily="34" charset="0"/>
            <a:cs typeface="Arial" panose="020B0604020202020204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CA" sz="2100" kern="1200" dirty="0">
              <a:latin typeface="Maiandra GD" panose="020E0502030308020204" pitchFamily="34" charset="0"/>
              <a:cs typeface="Arial" panose="020B0604020202020204" pitchFamily="34" charset="0"/>
            </a:rPr>
            <a:t>Prioritization of resource allocation (</a:t>
          </a:r>
          <a:r>
            <a:rPr lang="en-CA" sz="2100" b="1" kern="1200" dirty="0">
              <a:latin typeface="Maiandra GD" panose="020E0502030308020204" pitchFamily="34" charset="0"/>
              <a:cs typeface="Arial" panose="020B0604020202020204" pitchFamily="34" charset="0"/>
            </a:rPr>
            <a:t>Population</a:t>
          </a:r>
          <a:r>
            <a:rPr lang="en-CA" sz="2100" kern="1200" dirty="0">
              <a:latin typeface="Maiandra GD" panose="020E0502030308020204" pitchFamily="34" charset="0"/>
              <a:cs typeface="Arial" panose="020B0604020202020204" pitchFamily="34" charset="0"/>
            </a:rPr>
            <a:t> </a:t>
          </a:r>
          <a:r>
            <a:rPr lang="en-CA" sz="2100" b="1" kern="1200" dirty="0">
              <a:latin typeface="Maiandra GD" panose="020E0502030308020204" pitchFamily="34" charset="0"/>
              <a:cs typeface="Arial" panose="020B0604020202020204" pitchFamily="34" charset="0"/>
            </a:rPr>
            <a:t>prioritization</a:t>
          </a:r>
          <a:r>
            <a:rPr lang="en-CA" sz="2100" kern="1200" dirty="0">
              <a:latin typeface="Maiandra GD" panose="020E0502030308020204" pitchFamily="34" charset="0"/>
              <a:cs typeface="Arial" panose="020B0604020202020204" pitchFamily="34" charset="0"/>
            </a:rPr>
            <a:t>)</a:t>
          </a:r>
          <a:endParaRPr lang="en-US" sz="2100" kern="1200" dirty="0">
            <a:latin typeface="Maiandra GD" panose="020E0502030308020204" pitchFamily="34" charset="0"/>
            <a:cs typeface="Arial" panose="020B0604020202020204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CA" sz="2100" kern="1200" dirty="0">
              <a:latin typeface="Maiandra GD" panose="020E0502030308020204" pitchFamily="34" charset="0"/>
              <a:cs typeface="Arial" panose="020B0604020202020204" pitchFamily="34" charset="0"/>
            </a:rPr>
            <a:t>Identify areas for program expansion (</a:t>
          </a:r>
          <a:r>
            <a:rPr lang="en-CA" sz="2100" b="1" kern="1200" dirty="0">
              <a:latin typeface="Maiandra GD" panose="020E0502030308020204" pitchFamily="34" charset="0"/>
              <a:cs typeface="Arial" panose="020B0604020202020204" pitchFamily="34" charset="0"/>
            </a:rPr>
            <a:t>Program components</a:t>
          </a:r>
          <a:r>
            <a:rPr lang="en-CA" sz="2100" kern="1200" dirty="0">
              <a:latin typeface="Maiandra GD" panose="020E0502030308020204" pitchFamily="34" charset="0"/>
              <a:cs typeface="Arial" panose="020B0604020202020204" pitchFamily="34" charset="0"/>
            </a:rPr>
            <a:t>)</a:t>
          </a:r>
          <a:endParaRPr lang="en-US" sz="2100" kern="1200" dirty="0">
            <a:latin typeface="Maiandra GD" panose="020E0502030308020204" pitchFamily="34" charset="0"/>
            <a:cs typeface="Arial" panose="020B0604020202020204" pitchFamily="34" charset="0"/>
          </a:endParaRPr>
        </a:p>
      </dsp:txBody>
      <dsp:txXfrm>
        <a:off x="0" y="4523565"/>
        <a:ext cx="12649200" cy="10619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5BF2BC-49A7-42BC-95A4-D11CB3CF8607}">
      <dsp:nvSpPr>
        <dsp:cNvPr id="0" name=""/>
        <dsp:cNvSpPr/>
      </dsp:nvSpPr>
      <dsp:spPr>
        <a:xfrm>
          <a:off x="3949" y="279415"/>
          <a:ext cx="3133248" cy="438654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280" tIns="330200" rIns="244280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Maiandra GD" panose="020E0502030308020204" pitchFamily="34" charset="0"/>
            </a:rPr>
            <a:t>Use EPCF to identify &amp; quantify program coverage gaps</a:t>
          </a:r>
        </a:p>
      </dsp:txBody>
      <dsp:txXfrm>
        <a:off x="3949" y="1946304"/>
        <a:ext cx="3133248" cy="2631928"/>
      </dsp:txXfrm>
    </dsp:sp>
    <dsp:sp modelId="{27154958-DA1C-4D23-A439-D836A98544A6}">
      <dsp:nvSpPr>
        <dsp:cNvPr id="0" name=""/>
        <dsp:cNvSpPr/>
      </dsp:nvSpPr>
      <dsp:spPr>
        <a:xfrm>
          <a:off x="912591" y="718070"/>
          <a:ext cx="1315964" cy="131596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598" tIns="12700" rIns="10259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>
              <a:latin typeface="Maiandra GD" panose="020E0502030308020204" pitchFamily="34" charset="0"/>
            </a:rPr>
            <a:t>1</a:t>
          </a:r>
        </a:p>
      </dsp:txBody>
      <dsp:txXfrm>
        <a:off x="1105309" y="910788"/>
        <a:ext cx="930528" cy="930528"/>
      </dsp:txXfrm>
    </dsp:sp>
    <dsp:sp modelId="{A5C0DEBF-40BD-4238-AD50-1D807B9A417C}">
      <dsp:nvSpPr>
        <dsp:cNvPr id="0" name=""/>
        <dsp:cNvSpPr/>
      </dsp:nvSpPr>
      <dsp:spPr>
        <a:xfrm>
          <a:off x="3949" y="4665892"/>
          <a:ext cx="3133248" cy="72"/>
        </a:xfrm>
        <a:prstGeom prst="rect">
          <a:avLst/>
        </a:prstGeom>
        <a:solidFill>
          <a:schemeClr val="accent2">
            <a:hueOff val="-207909"/>
            <a:satOff val="-11990"/>
            <a:lumOff val="1233"/>
            <a:alphaOff val="0"/>
          </a:schemeClr>
        </a:solidFill>
        <a:ln w="12700" cap="flat" cmpd="sng" algn="ctr">
          <a:solidFill>
            <a:schemeClr val="accent2">
              <a:hueOff val="-207909"/>
              <a:satOff val="-11990"/>
              <a:lumOff val="123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02F4C5-DEF2-4D63-86B6-CBCFFAE32D2D}">
      <dsp:nvSpPr>
        <dsp:cNvPr id="0" name=""/>
        <dsp:cNvSpPr/>
      </dsp:nvSpPr>
      <dsp:spPr>
        <a:xfrm>
          <a:off x="3450522" y="279415"/>
          <a:ext cx="3133248" cy="4386548"/>
        </a:xfrm>
        <a:prstGeom prst="rect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280" tIns="330200" rIns="244280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latin typeface="Maiandra GD" panose="020E0502030308020204" pitchFamily="34" charset="0"/>
            </a:rPr>
            <a:t>Apply appropriate scientific methods to explore, understand, address the identified gaps.</a:t>
          </a:r>
        </a:p>
      </dsp:txBody>
      <dsp:txXfrm>
        <a:off x="3450522" y="1946304"/>
        <a:ext cx="3133248" cy="2631928"/>
      </dsp:txXfrm>
    </dsp:sp>
    <dsp:sp modelId="{6B64FADB-41C2-4562-AF41-4F3B06FBC664}">
      <dsp:nvSpPr>
        <dsp:cNvPr id="0" name=""/>
        <dsp:cNvSpPr/>
      </dsp:nvSpPr>
      <dsp:spPr>
        <a:xfrm>
          <a:off x="4359165" y="718070"/>
          <a:ext cx="1315964" cy="1315964"/>
        </a:xfrm>
        <a:prstGeom prst="ellipse">
          <a:avLst/>
        </a:prstGeom>
        <a:solidFill>
          <a:schemeClr val="accent2">
            <a:hueOff val="-415818"/>
            <a:satOff val="-23979"/>
            <a:lumOff val="2465"/>
            <a:alphaOff val="0"/>
          </a:schemeClr>
        </a:solidFill>
        <a:ln w="12700" cap="flat" cmpd="sng" algn="ctr">
          <a:solidFill>
            <a:schemeClr val="accent2">
              <a:hueOff val="-415818"/>
              <a:satOff val="-23979"/>
              <a:lumOff val="24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598" tIns="12700" rIns="10259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>
              <a:latin typeface="Maiandra GD" panose="020E0502030308020204" pitchFamily="34" charset="0"/>
            </a:rPr>
            <a:t>2</a:t>
          </a:r>
        </a:p>
      </dsp:txBody>
      <dsp:txXfrm>
        <a:off x="4551883" y="910788"/>
        <a:ext cx="930528" cy="930528"/>
      </dsp:txXfrm>
    </dsp:sp>
    <dsp:sp modelId="{FDD0734A-2ADE-4C61-8C85-A015317A4CE8}">
      <dsp:nvSpPr>
        <dsp:cNvPr id="0" name=""/>
        <dsp:cNvSpPr/>
      </dsp:nvSpPr>
      <dsp:spPr>
        <a:xfrm>
          <a:off x="3450522" y="4665892"/>
          <a:ext cx="3133248" cy="72"/>
        </a:xfrm>
        <a:prstGeom prst="rect">
          <a:avLst/>
        </a:prstGeom>
        <a:solidFill>
          <a:schemeClr val="accent2">
            <a:hueOff val="-623727"/>
            <a:satOff val="-35969"/>
            <a:lumOff val="3698"/>
            <a:alphaOff val="0"/>
          </a:schemeClr>
        </a:solidFill>
        <a:ln w="12700" cap="flat" cmpd="sng" algn="ctr">
          <a:solidFill>
            <a:schemeClr val="accent2">
              <a:hueOff val="-623727"/>
              <a:satOff val="-35969"/>
              <a:lumOff val="369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A8D43F-F629-4890-B421-F17452C506F9}">
      <dsp:nvSpPr>
        <dsp:cNvPr id="0" name=""/>
        <dsp:cNvSpPr/>
      </dsp:nvSpPr>
      <dsp:spPr>
        <a:xfrm>
          <a:off x="6897096" y="279415"/>
          <a:ext cx="3133248" cy="4386548"/>
        </a:xfrm>
        <a:prstGeom prst="rect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280" tIns="330200" rIns="244280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latin typeface="Maiandra GD" panose="020E0502030308020204" pitchFamily="34" charset="0"/>
            </a:rPr>
            <a:t>Incorporate learning from the scientific research back into the program implementation. </a:t>
          </a:r>
        </a:p>
      </dsp:txBody>
      <dsp:txXfrm>
        <a:off x="6897096" y="1946304"/>
        <a:ext cx="3133248" cy="2631928"/>
      </dsp:txXfrm>
    </dsp:sp>
    <dsp:sp modelId="{A5B13468-BAF9-4CAD-9C00-E031ED4A40AB}">
      <dsp:nvSpPr>
        <dsp:cNvPr id="0" name=""/>
        <dsp:cNvSpPr/>
      </dsp:nvSpPr>
      <dsp:spPr>
        <a:xfrm>
          <a:off x="7805738" y="718070"/>
          <a:ext cx="1315964" cy="1315964"/>
        </a:xfrm>
        <a:prstGeom prst="ellipse">
          <a:avLst/>
        </a:prstGeom>
        <a:solidFill>
          <a:schemeClr val="accent2">
            <a:hueOff val="-831636"/>
            <a:satOff val="-47959"/>
            <a:lumOff val="4930"/>
            <a:alphaOff val="0"/>
          </a:schemeClr>
        </a:solidFill>
        <a:ln w="12700" cap="flat" cmpd="sng" algn="ctr">
          <a:solidFill>
            <a:schemeClr val="accent2">
              <a:hueOff val="-831636"/>
              <a:satOff val="-47959"/>
              <a:lumOff val="49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598" tIns="12700" rIns="10259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>
              <a:latin typeface="Maiandra GD" panose="020E0502030308020204" pitchFamily="34" charset="0"/>
            </a:rPr>
            <a:t>3</a:t>
          </a:r>
        </a:p>
      </dsp:txBody>
      <dsp:txXfrm>
        <a:off x="7998456" y="910788"/>
        <a:ext cx="930528" cy="930528"/>
      </dsp:txXfrm>
    </dsp:sp>
    <dsp:sp modelId="{07250C3F-6973-443A-83E1-F1E67963FDBA}">
      <dsp:nvSpPr>
        <dsp:cNvPr id="0" name=""/>
        <dsp:cNvSpPr/>
      </dsp:nvSpPr>
      <dsp:spPr>
        <a:xfrm>
          <a:off x="6897096" y="4665892"/>
          <a:ext cx="3133248" cy="72"/>
        </a:xfrm>
        <a:prstGeom prst="rect">
          <a:avLst/>
        </a:prstGeom>
        <a:solidFill>
          <a:schemeClr val="accent2">
            <a:hueOff val="-1039545"/>
            <a:satOff val="-59949"/>
            <a:lumOff val="6163"/>
            <a:alphaOff val="0"/>
          </a:schemeClr>
        </a:solidFill>
        <a:ln w="12700" cap="flat" cmpd="sng" algn="ctr">
          <a:solidFill>
            <a:schemeClr val="accent2">
              <a:hueOff val="-1039545"/>
              <a:satOff val="-59949"/>
              <a:lumOff val="616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D4DEDB-BFD7-4CC7-ACD1-B35BB836F84B}">
      <dsp:nvSpPr>
        <dsp:cNvPr id="0" name=""/>
        <dsp:cNvSpPr/>
      </dsp:nvSpPr>
      <dsp:spPr>
        <a:xfrm>
          <a:off x="10343669" y="279415"/>
          <a:ext cx="3133248" cy="4386548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280" tIns="330200" rIns="244280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latin typeface="Maiandra GD" panose="020E0502030308020204" pitchFamily="34" charset="0"/>
            </a:rPr>
            <a:t>Document program learnings and scale up best practices.</a:t>
          </a:r>
        </a:p>
      </dsp:txBody>
      <dsp:txXfrm>
        <a:off x="10343669" y="1946304"/>
        <a:ext cx="3133248" cy="2631928"/>
      </dsp:txXfrm>
    </dsp:sp>
    <dsp:sp modelId="{91ED63C1-FDBE-4CEB-9A62-0BB1724D046B}">
      <dsp:nvSpPr>
        <dsp:cNvPr id="0" name=""/>
        <dsp:cNvSpPr/>
      </dsp:nvSpPr>
      <dsp:spPr>
        <a:xfrm>
          <a:off x="11252312" y="718070"/>
          <a:ext cx="1315964" cy="1315964"/>
        </a:xfrm>
        <a:prstGeom prst="ellipse">
          <a:avLst/>
        </a:prstGeom>
        <a:solidFill>
          <a:schemeClr val="accent2">
            <a:hueOff val="-1247454"/>
            <a:satOff val="-71938"/>
            <a:lumOff val="7395"/>
            <a:alphaOff val="0"/>
          </a:schemeClr>
        </a:solidFill>
        <a:ln w="12700" cap="flat" cmpd="sng" algn="ctr">
          <a:solidFill>
            <a:schemeClr val="accent2">
              <a:hueOff val="-1247454"/>
              <a:satOff val="-71938"/>
              <a:lumOff val="73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598" tIns="12700" rIns="10259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>
              <a:latin typeface="Maiandra GD" panose="020E0502030308020204" pitchFamily="34" charset="0"/>
            </a:rPr>
            <a:t>4</a:t>
          </a:r>
        </a:p>
      </dsp:txBody>
      <dsp:txXfrm>
        <a:off x="11445030" y="910788"/>
        <a:ext cx="930528" cy="930528"/>
      </dsp:txXfrm>
    </dsp:sp>
    <dsp:sp modelId="{1A6E3119-8550-41B9-882D-CB81D08C5456}">
      <dsp:nvSpPr>
        <dsp:cNvPr id="0" name=""/>
        <dsp:cNvSpPr/>
      </dsp:nvSpPr>
      <dsp:spPr>
        <a:xfrm>
          <a:off x="10343669" y="4665892"/>
          <a:ext cx="3133248" cy="72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775EB3-5993-416C-B15D-793D94E4F626}">
      <dsp:nvSpPr>
        <dsp:cNvPr id="0" name=""/>
        <dsp:cNvSpPr/>
      </dsp:nvSpPr>
      <dsp:spPr>
        <a:xfrm>
          <a:off x="0" y="3829"/>
          <a:ext cx="8974316" cy="17907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7FF48F-64B7-4748-9C16-DCD95E0F2C77}">
      <dsp:nvSpPr>
        <dsp:cNvPr id="0" name=""/>
        <dsp:cNvSpPr/>
      </dsp:nvSpPr>
      <dsp:spPr>
        <a:xfrm>
          <a:off x="541714" y="406757"/>
          <a:ext cx="984935" cy="98493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DD690-02BC-45F8-ABFB-541464AA81E3}">
      <dsp:nvSpPr>
        <dsp:cNvPr id="0" name=""/>
        <dsp:cNvSpPr/>
      </dsp:nvSpPr>
      <dsp:spPr>
        <a:xfrm>
          <a:off x="2068365" y="3829"/>
          <a:ext cx="6903929" cy="17907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9526" tIns="189526" rIns="189526" bIns="189526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Maiandra GD" panose="020E0502030308020204" pitchFamily="34" charset="0"/>
            </a:rPr>
            <a:t>The Triple Threat presents interconnected challenges that vary significantly across counties </a:t>
          </a:r>
        </a:p>
      </dsp:txBody>
      <dsp:txXfrm>
        <a:off x="2068365" y="3829"/>
        <a:ext cx="6903929" cy="1790792"/>
      </dsp:txXfrm>
    </dsp:sp>
    <dsp:sp modelId="{61761D49-DAB7-4AF2-AA7F-E0671BA70BA7}">
      <dsp:nvSpPr>
        <dsp:cNvPr id="0" name=""/>
        <dsp:cNvSpPr/>
      </dsp:nvSpPr>
      <dsp:spPr>
        <a:xfrm>
          <a:off x="0" y="2242319"/>
          <a:ext cx="8974316" cy="17907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9B8091-88AC-4759-9156-2221E7F949A9}">
      <dsp:nvSpPr>
        <dsp:cNvPr id="0" name=""/>
        <dsp:cNvSpPr/>
      </dsp:nvSpPr>
      <dsp:spPr>
        <a:xfrm>
          <a:off x="541714" y="2645248"/>
          <a:ext cx="984935" cy="98493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15CA5A-ED8B-4764-A1A8-40005C722CBA}">
      <dsp:nvSpPr>
        <dsp:cNvPr id="0" name=""/>
        <dsp:cNvSpPr/>
      </dsp:nvSpPr>
      <dsp:spPr>
        <a:xfrm>
          <a:off x="2068365" y="2242319"/>
          <a:ext cx="6903929" cy="17907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9526" tIns="189526" rIns="189526" bIns="189526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Maiandra GD" panose="020E0502030308020204" pitchFamily="34" charset="0"/>
            </a:rPr>
            <a:t>Rather than applying uniform interventions everywhere, this strategy enables </a:t>
          </a:r>
          <a:r>
            <a:rPr lang="en-US" sz="1600" b="1" kern="1200" dirty="0">
              <a:latin typeface="Maiandra GD" panose="020E0502030308020204" pitchFamily="34" charset="0"/>
            </a:rPr>
            <a:t>application of program science b</a:t>
          </a:r>
          <a:r>
            <a:rPr lang="en-US" sz="1600" kern="1200" dirty="0">
              <a:latin typeface="Maiandra GD" panose="020E0502030308020204" pitchFamily="34" charset="0"/>
            </a:rPr>
            <a:t>y identifying each county's primary area of burden for targeted action</a:t>
          </a:r>
        </a:p>
      </dsp:txBody>
      <dsp:txXfrm>
        <a:off x="2068365" y="2242319"/>
        <a:ext cx="6903929" cy="1790792"/>
      </dsp:txXfrm>
    </dsp:sp>
    <dsp:sp modelId="{767D176A-84B3-448E-9D42-459968771E06}">
      <dsp:nvSpPr>
        <dsp:cNvPr id="0" name=""/>
        <dsp:cNvSpPr/>
      </dsp:nvSpPr>
      <dsp:spPr>
        <a:xfrm>
          <a:off x="0" y="4480810"/>
          <a:ext cx="8974316" cy="17907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8706A5-86D1-40DC-8540-F5F17467E67A}">
      <dsp:nvSpPr>
        <dsp:cNvPr id="0" name=""/>
        <dsp:cNvSpPr/>
      </dsp:nvSpPr>
      <dsp:spPr>
        <a:xfrm>
          <a:off x="541714" y="4883738"/>
          <a:ext cx="984935" cy="98493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12FC23-169A-4C69-B262-E251224723D6}">
      <dsp:nvSpPr>
        <dsp:cNvPr id="0" name=""/>
        <dsp:cNvSpPr/>
      </dsp:nvSpPr>
      <dsp:spPr>
        <a:xfrm>
          <a:off x="2068365" y="4480810"/>
          <a:ext cx="4038442" cy="17907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9526" tIns="189526" rIns="189526" bIns="189526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Maiandra GD" panose="020E0502030308020204" pitchFamily="34" charset="0"/>
            </a:rPr>
            <a:t>Each county is classified into three burden levels for each threat based on </a:t>
          </a:r>
          <a:r>
            <a:rPr lang="en-US" sz="1600" b="1" kern="1200" dirty="0">
              <a:latin typeface="Maiandra GD" panose="020E0502030308020204" pitchFamily="34" charset="0"/>
            </a:rPr>
            <a:t>incidence rates per 1,000 population</a:t>
          </a:r>
          <a:r>
            <a:rPr lang="en-US" sz="1600" kern="1200" dirty="0">
              <a:latin typeface="Maiandra GD" panose="020E0502030308020204" pitchFamily="34" charset="0"/>
            </a:rPr>
            <a:t>:</a:t>
          </a:r>
        </a:p>
      </dsp:txBody>
      <dsp:txXfrm>
        <a:off x="2068365" y="4480810"/>
        <a:ext cx="4038442" cy="1790792"/>
      </dsp:txXfrm>
    </dsp:sp>
    <dsp:sp modelId="{824EE094-B802-4C26-A2C5-1B87EA2938E3}">
      <dsp:nvSpPr>
        <dsp:cNvPr id="0" name=""/>
        <dsp:cNvSpPr/>
      </dsp:nvSpPr>
      <dsp:spPr>
        <a:xfrm>
          <a:off x="6106807" y="4480810"/>
          <a:ext cx="2865486" cy="17907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9526" tIns="189526" rIns="189526" bIns="189526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Maiandra GD" panose="020E0502030308020204" pitchFamily="34" charset="0"/>
            </a:rPr>
            <a:t>🔴 High Burden (Red):</a:t>
          </a:r>
          <a:r>
            <a:rPr lang="en-US" sz="1300" kern="1200" dirty="0">
              <a:latin typeface="Maiandra GD" panose="020E0502030308020204" pitchFamily="34" charset="0"/>
            </a:rPr>
            <a:t> Requires immediate, intensive interventions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Maiandra GD" panose="020E0502030308020204" pitchFamily="34" charset="0"/>
            </a:rPr>
            <a:t>🟡 Medium Burden (Yellow):</a:t>
          </a:r>
          <a:r>
            <a:rPr lang="en-US" sz="1300" kern="1200" dirty="0">
              <a:latin typeface="Maiandra GD" panose="020E0502030308020204" pitchFamily="34" charset="0"/>
            </a:rPr>
            <a:t> Needs sustained prevention efforts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Maiandra GD" panose="020E0502030308020204" pitchFamily="34" charset="0"/>
            </a:rPr>
            <a:t>🟢 Low Burden (Green):</a:t>
          </a:r>
          <a:r>
            <a:rPr lang="en-US" sz="1300" kern="1200" dirty="0">
              <a:latin typeface="Maiandra GD" panose="020E0502030308020204" pitchFamily="34" charset="0"/>
            </a:rPr>
            <a:t> Calls for maintenance and consolidation</a:t>
          </a:r>
        </a:p>
      </dsp:txBody>
      <dsp:txXfrm>
        <a:off x="6106807" y="4480810"/>
        <a:ext cx="2865486" cy="1790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41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695414-2114-44DB-83BE-CF5B246F2C1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5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0F930-AF23-D4A3-0AE7-1DAABD5A8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E21135-1797-D9DC-5072-B5289F0D4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2446FE-2190-0988-7A53-F0BD7FD20E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8F6D4-0A58-7B8E-F491-986C0C67E8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8D185-040D-4E91-87E1-D25280E9EEFD}" type="slidenum">
              <a:rPr lang="en-KE" smtClean="0"/>
              <a:t>7</a:t>
            </a:fld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2182341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3D4BF-B550-6ED3-94B5-4E2A4C05D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BF94E0-6323-9DE8-94A0-72F568A54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AF823-85A7-B0E5-2AE3-B8300C884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641-9C9C-42EB-9A5D-504387045B93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6CA143-A6CD-67BA-ED4F-68EA444E5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6A591-EA92-0405-9533-AE42EC072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1EB61-22DF-40C0-8C35-18C3A162F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58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59C52-0E57-A292-5397-541FDC778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DF25C-BF27-27D4-FF73-3A00A7E78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2C7DC5-D4EB-6711-1E5F-EAF5BB60C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641-9C9C-42EB-9A5D-504387045B93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A1121-FA57-3B19-2C4F-E2B720DB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60E4B4-91F1-EC7F-3FD0-4F65DCFCE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1EB61-22DF-40C0-8C35-18C3A162F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56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5AFB10-5BB4-4941-84AA-06F080F59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641-9C9C-42EB-9A5D-504387045B93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AA6754-A855-99FE-90B5-12BFC2240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CFCB5-0FF5-0A37-F1F8-A00903A1C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1EB61-22DF-40C0-8C35-18C3A162F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198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FC4AC-7CE6-5892-5B38-F710C1F94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9D108D-EA31-4AA3-B173-AE06C6F2C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641-9C9C-42EB-9A5D-504387045B93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8FE10C-DA3B-5BB7-868A-1D7FD28D3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CBBE6-BEE9-5A2F-4B3D-43D29E418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1EB61-22DF-40C0-8C35-18C3A162F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5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C06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EBD4"/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jpeg"/><Relationship Id="rId9" Type="http://schemas.microsoft.com/office/2007/relationships/diagramDrawing" Target="../diagrams/drawin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8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E8909D-929F-3C02-940E-B0F13B3D1DFC}"/>
              </a:ext>
            </a:extLst>
          </p:cNvPr>
          <p:cNvSpPr txBox="1"/>
          <p:nvPr/>
        </p:nvSpPr>
        <p:spPr>
          <a:xfrm>
            <a:off x="648707" y="3660885"/>
            <a:ext cx="13332986" cy="1082734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720"/>
              </a:spcAft>
            </a:pPr>
            <a:r>
              <a:rPr lang="en-US" sz="5400" b="1" dirty="0">
                <a:solidFill>
                  <a:schemeClr val="accent1"/>
                </a:solidFill>
                <a:latin typeface="Maiandra GD" panose="020E0502030308020204" pitchFamily="34" charset="0"/>
              </a:rPr>
              <a:t>Evidence-based implementation for impact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720"/>
              </a:spcAft>
            </a:pPr>
            <a:r>
              <a:rPr lang="en-US" sz="3600" i="1" dirty="0">
                <a:solidFill>
                  <a:schemeClr val="accent1"/>
                </a:solidFill>
                <a:latin typeface="Maiandra GD" panose="020E0502030308020204" pitchFamily="34" charset="0"/>
              </a:rPr>
              <a:t>Tailoring interventions to end the triple threat among adolescents: A programme science approach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720"/>
              </a:spcAft>
            </a:pPr>
            <a:endParaRPr lang="en-US" sz="3600" b="1" i="1" dirty="0">
              <a:solidFill>
                <a:schemeClr val="accent1"/>
              </a:solidFill>
              <a:latin typeface="Maiandra GD" panose="020E0502030308020204" pitchFamily="34" charset="0"/>
              <a:ea typeface="+mj-ea"/>
              <a:cs typeface="+mj-cs"/>
            </a:endParaRPr>
          </a:p>
        </p:txBody>
      </p:sp>
      <p:pic>
        <p:nvPicPr>
          <p:cNvPr id="5" name="Content Placeholder 6" descr="Text">
            <a:extLst>
              <a:ext uri="{FF2B5EF4-FFF2-40B4-BE49-F238E27FC236}">
                <a16:creationId xmlns:a16="http://schemas.microsoft.com/office/drawing/2014/main" id="{FE1A3860-6B3F-EDB0-7FA3-C21DACC155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" r="1" b="1"/>
          <a:stretch>
            <a:fillRect/>
          </a:stretch>
        </p:blipFill>
        <p:spPr bwMode="auto">
          <a:xfrm>
            <a:off x="2912906" y="235682"/>
            <a:ext cx="8078747" cy="245875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1E5F888E-56FD-BD0A-EC08-1EEE320F5355}"/>
              </a:ext>
            </a:extLst>
          </p:cNvPr>
          <p:cNvSpPr txBox="1">
            <a:spLocks/>
          </p:cNvSpPr>
          <p:nvPr/>
        </p:nvSpPr>
        <p:spPr>
          <a:xfrm>
            <a:off x="2461031" y="5807375"/>
            <a:ext cx="8982496" cy="982980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80" dirty="0">
                <a:latin typeface="Maiandra GD" panose="020E0502030308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2880" dirty="0">
                <a:latin typeface="Maiandra GD" panose="020E0502030308020204" pitchFamily="34" charset="0"/>
              </a:rPr>
              <a:t>Wendy Chege</a:t>
            </a:r>
          </a:p>
          <a:p>
            <a:pPr marL="0" indent="0" algn="ctr">
              <a:buNone/>
            </a:pPr>
            <a:r>
              <a:rPr lang="en-US" sz="2880" dirty="0">
                <a:latin typeface="Maiandra GD" panose="020E0502030308020204" pitchFamily="34" charset="0"/>
              </a:rPr>
              <a:t>National Syndemic Diseases Control Council, Kenya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F84CDD-44BA-277C-E287-A0936CC2C6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7551" y="7490396"/>
            <a:ext cx="1257409" cy="73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13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A3567-44ED-6ACF-1D66-C4803C7FF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042" y="350561"/>
            <a:ext cx="8974316" cy="680829"/>
          </a:xfrm>
        </p:spPr>
        <p:txBody>
          <a:bodyPr anchor="b">
            <a:noAutofit/>
          </a:bodyPr>
          <a:lstStyle/>
          <a:p>
            <a:pPr algn="l"/>
            <a:r>
              <a:rPr lang="en-US" sz="4800" b="1" dirty="0">
                <a:solidFill>
                  <a:schemeClr val="accent1"/>
                </a:solidFill>
                <a:latin typeface="Maiandra GD" panose="020E0502030308020204" pitchFamily="34" charset="0"/>
              </a:rPr>
              <a:t>Putting science into practice</a:t>
            </a:r>
            <a:endParaRPr lang="en-US" sz="4800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5B7606-9423-7B56-79E6-62A55D9A7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17303"/>
            <a:ext cx="4654699" cy="2594993"/>
          </a:xfrm>
          <a:prstGeom prst="rect">
            <a:avLst/>
          </a:prstGeom>
        </p:spPr>
      </p:pic>
      <p:pic>
        <p:nvPicPr>
          <p:cNvPr id="5" name="Picture 4" descr="Logo&#10;&#10;Description automatically generated with low confidence">
            <a:extLst>
              <a:ext uri="{FF2B5EF4-FFF2-40B4-BE49-F238E27FC236}">
                <a16:creationId xmlns:a16="http://schemas.microsoft.com/office/drawing/2014/main" id="{DCAC04D1-A782-E3BE-2F4D-96CA22F10B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26" y="0"/>
            <a:ext cx="1686970" cy="168697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AE92083-24AA-7071-CFD2-79FF2AE8C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8084952"/>
            <a:ext cx="14630400" cy="148036"/>
            <a:chOff x="1" y="6737460"/>
            <a:chExt cx="12192000" cy="12336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E03B72-6836-7B65-EFDC-65E86B74F7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09BF0CE-18F8-59B7-0DF5-68B6A4F312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C2799CC2-E61F-B169-9699-6F3A6F97AE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618720" y="7658818"/>
            <a:ext cx="2011680" cy="49779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6309CC84-A86E-E7C0-7626-E3AD5238BB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2707432"/>
              </p:ext>
            </p:extLst>
          </p:nvPr>
        </p:nvGraphicFramePr>
        <p:xfrm>
          <a:off x="5505255" y="1263192"/>
          <a:ext cx="8974316" cy="6275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69849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sign with white text&#10;&#10;AI-generated content may be incorrect.">
            <a:extLst>
              <a:ext uri="{FF2B5EF4-FFF2-40B4-BE49-F238E27FC236}">
                <a16:creationId xmlns:a16="http://schemas.microsoft.com/office/drawing/2014/main" id="{02CE62EF-365C-340C-1494-C95B6BB13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2639" y="2847253"/>
            <a:ext cx="6441157" cy="3212382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07A7AC7-AE59-D660-DDB9-0BB364813EC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9638" y="1223089"/>
            <a:ext cx="7255067" cy="6460709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spcBef>
                <a:spcPts val="1440"/>
              </a:spcBef>
              <a:spcAft>
                <a:spcPts val="1440"/>
              </a:spcAft>
              <a:buNone/>
            </a:pPr>
            <a:r>
              <a:rPr lang="en-US" b="1" i="0" dirty="0">
                <a:solidFill>
                  <a:srgbClr val="002060"/>
                </a:solidFill>
                <a:effectLst/>
                <a:latin typeface="Maiandra GD" panose="020E0502030308020204" pitchFamily="34" charset="0"/>
              </a:rPr>
              <a:t>By moving away from one-size-fits-all programming to precision public health, this model ensures that every county's Triple Threat response is:</a:t>
            </a:r>
          </a:p>
          <a:p>
            <a:pPr>
              <a:spcBef>
                <a:spcPts val="1440"/>
              </a:spcBef>
              <a:spcAft>
                <a:spcPts val="1440"/>
              </a:spcAft>
              <a:buFont typeface="Wingdings" panose="05000000000000000000" pitchFamily="2" charset="2"/>
              <a:buChar char="§"/>
            </a:pPr>
            <a:r>
              <a:rPr lang="en-US" sz="2880" b="1" dirty="0">
                <a:latin typeface="Maiandra GD" panose="020E0502030308020204" pitchFamily="34" charset="0"/>
              </a:rPr>
              <a:t>Evidence-based</a:t>
            </a:r>
            <a:r>
              <a:rPr lang="en-US" sz="2880" dirty="0">
                <a:latin typeface="Maiandra GD" panose="020E0502030308020204" pitchFamily="34" charset="0"/>
              </a:rPr>
              <a:t> (using incidence rate data)</a:t>
            </a:r>
          </a:p>
          <a:p>
            <a:pPr>
              <a:spcBef>
                <a:spcPts val="540"/>
              </a:spcBef>
              <a:spcAft>
                <a:spcPts val="1440"/>
              </a:spcAft>
              <a:buFont typeface="Wingdings" panose="05000000000000000000" pitchFamily="2" charset="2"/>
              <a:buChar char="§"/>
            </a:pPr>
            <a:r>
              <a:rPr lang="en-US" sz="2880" b="1" dirty="0">
                <a:latin typeface="Maiandra GD" panose="020E0502030308020204" pitchFamily="34" charset="0"/>
              </a:rPr>
              <a:t>Context-specific</a:t>
            </a:r>
            <a:r>
              <a:rPr lang="en-US" sz="2880" dirty="0">
                <a:latin typeface="Maiandra GD" panose="020E0502030308020204" pitchFamily="34" charset="0"/>
              </a:rPr>
              <a:t> (addressing local burden patterns)</a:t>
            </a:r>
          </a:p>
          <a:p>
            <a:pPr>
              <a:spcBef>
                <a:spcPts val="540"/>
              </a:spcBef>
              <a:spcAft>
                <a:spcPts val="1440"/>
              </a:spcAft>
              <a:buFont typeface="Wingdings" panose="05000000000000000000" pitchFamily="2" charset="2"/>
              <a:buChar char="§"/>
            </a:pPr>
            <a:r>
              <a:rPr lang="en-US" sz="2880" b="1" dirty="0">
                <a:latin typeface="Maiandra GD" panose="020E0502030308020204" pitchFamily="34" charset="0"/>
              </a:rPr>
              <a:t>Resource-efficient</a:t>
            </a:r>
            <a:r>
              <a:rPr lang="en-US" sz="2880" dirty="0">
                <a:latin typeface="Maiandra GD" panose="020E0502030308020204" pitchFamily="34" charset="0"/>
              </a:rPr>
              <a:t> (directing efforts where most needed)</a:t>
            </a:r>
          </a:p>
          <a:p>
            <a:pPr>
              <a:spcBef>
                <a:spcPts val="540"/>
              </a:spcBef>
              <a:spcAft>
                <a:spcPts val="1440"/>
              </a:spcAft>
              <a:buFont typeface="Wingdings" panose="05000000000000000000" pitchFamily="2" charset="2"/>
              <a:buChar char="§"/>
            </a:pPr>
            <a:r>
              <a:rPr lang="en-US" sz="2880" b="1" dirty="0">
                <a:latin typeface="Maiandra GD" panose="020E0502030308020204" pitchFamily="34" charset="0"/>
              </a:rPr>
              <a:t>Impact-focused</a:t>
            </a:r>
            <a:r>
              <a:rPr lang="en-US" sz="2880" dirty="0">
                <a:latin typeface="Maiandra GD" panose="020E0502030308020204" pitchFamily="34" charset="0"/>
              </a:rPr>
              <a:t> (prioritizing highest burden areas)</a:t>
            </a:r>
          </a:p>
        </p:txBody>
      </p:sp>
      <p:pic>
        <p:nvPicPr>
          <p:cNvPr id="3" name="Picture 2" descr="Logo&#10;&#10;Description automatically generated with low confidence">
            <a:extLst>
              <a:ext uri="{FF2B5EF4-FFF2-40B4-BE49-F238E27FC236}">
                <a16:creationId xmlns:a16="http://schemas.microsoft.com/office/drawing/2014/main" id="{218BF26D-DD73-A2BC-7802-CFCE8CE39A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23089" cy="1223089"/>
          </a:xfrm>
          <a:prstGeom prst="rect">
            <a:avLst/>
          </a:prstGeom>
        </p:spPr>
      </p:pic>
      <p:pic>
        <p:nvPicPr>
          <p:cNvPr id="8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937EC0E0-C8A2-43C5-CB27-555E946C50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448453" y="7689677"/>
            <a:ext cx="2181947" cy="53992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475176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630400" cy="822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199940" y="-3199426"/>
            <a:ext cx="8229600" cy="14629480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773" y="0"/>
            <a:ext cx="10885015" cy="8229086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4379389" y="-2023008"/>
            <a:ext cx="5873477" cy="14632255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99" y="548640"/>
            <a:ext cx="12793402" cy="7132320"/>
          </a:xfrm>
          <a:prstGeom prst="rect">
            <a:avLst/>
          </a:prstGeom>
        </p:spPr>
      </p:pic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6B1EE70A-1E5F-52CC-BE84-5C7BF5A90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1953903" y="7494309"/>
            <a:ext cx="2676497" cy="662299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630400" cy="822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199940" y="-3199426"/>
            <a:ext cx="8229600" cy="14629480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773" y="0"/>
            <a:ext cx="10885015" cy="8229086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4379389" y="-2023008"/>
            <a:ext cx="5873477" cy="14632255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99" y="548640"/>
            <a:ext cx="12793402" cy="7132320"/>
          </a:xfrm>
          <a:prstGeom prst="rect">
            <a:avLst/>
          </a:prstGeom>
        </p:spPr>
      </p:pic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57CA9120-756B-B5E4-2D6C-1AFB426F14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3020589" y="7868435"/>
            <a:ext cx="1609811" cy="398348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B50D9-32BA-DC3D-6EEB-8360E6DC3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905" y="80577"/>
            <a:ext cx="13838971" cy="838855"/>
          </a:xfrm>
        </p:spPr>
        <p:txBody>
          <a:bodyPr>
            <a:noAutofit/>
          </a:bodyPr>
          <a:lstStyle/>
          <a:p>
            <a:pPr algn="ctr"/>
            <a:r>
              <a:rPr lang="en-US" sz="3840" b="1" dirty="0">
                <a:solidFill>
                  <a:srgbClr val="C00000"/>
                </a:solidFill>
                <a:latin typeface="Maiandra GD" panose="020E0502030308020204" pitchFamily="34" charset="0"/>
              </a:rPr>
              <a:t>HIV incidence rate among adolescents aged 10-19 years (2024 )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B69B731-09C1-BA53-1D99-1D8106E1AA09}"/>
              </a:ext>
            </a:extLst>
          </p:cNvPr>
          <p:cNvSpPr/>
          <p:nvPr/>
        </p:nvSpPr>
        <p:spPr>
          <a:xfrm>
            <a:off x="368914" y="3181354"/>
            <a:ext cx="2024292" cy="248779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97280">
              <a:defRPr/>
            </a:pPr>
            <a:r>
              <a:rPr lang="en-US" sz="1920" b="1" dirty="0">
                <a:solidFill>
                  <a:prstClr val="black"/>
                </a:solidFill>
                <a:latin typeface="Maiandra GD" panose="020E0502030308020204" pitchFamily="34" charset="0"/>
              </a:rPr>
              <a:t>Low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Garissa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Wajir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Mandera</a:t>
            </a: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AC23629-557A-5859-59D0-FEAB9C8CD51A}"/>
              </a:ext>
            </a:extLst>
          </p:cNvPr>
          <p:cNvSpPr/>
          <p:nvPr/>
        </p:nvSpPr>
        <p:spPr>
          <a:xfrm>
            <a:off x="2938695" y="1239171"/>
            <a:ext cx="4824246" cy="670362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97280">
              <a:defRPr/>
            </a:pPr>
            <a:r>
              <a:rPr lang="en-US" sz="2160" b="1" dirty="0">
                <a:solidFill>
                  <a:prstClr val="black"/>
                </a:solidFill>
                <a:latin typeface="Maiandra GD" panose="020E0502030308020204" pitchFamily="34" charset="0"/>
              </a:rPr>
              <a:t>             Moderate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Turkana	20. Samburu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Kericho	21. Trans-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Nzoia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Vihiga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	  	22. Tharaka Nithi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Kisii		23. Machakos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Nyamira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	24.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Bomet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Taita Taveta	25. Meru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Kakamega	26. Kirinyaga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Uasin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 Gishu	27. Makueni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Kiambu	28. Laikipia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Bungoma	29. Baringo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Nandi		30.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Murang’a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Kajiado	31. Embu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Kitui		32.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Nyandarua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Nakuru	33.Tana River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Lamu		34. West Pokot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Kilifi		35.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Isiolo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Narok		36.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Marsabit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Elgeyo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- Marakwet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Nyeri</a:t>
            </a:r>
          </a:p>
          <a:p>
            <a:pPr marL="411480" indent="-411480" defTabSz="1097280">
              <a:buFontTx/>
              <a:buAutoNum type="arabicPeriod"/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83F499-F7C8-49A5-4414-C14F46AD3C8E}"/>
              </a:ext>
            </a:extLst>
          </p:cNvPr>
          <p:cNvSpPr/>
          <p:nvPr/>
        </p:nvSpPr>
        <p:spPr>
          <a:xfrm>
            <a:off x="8308429" y="3039462"/>
            <a:ext cx="2427890" cy="3093196"/>
          </a:xfrm>
          <a:prstGeom prst="roundRect">
            <a:avLst/>
          </a:prstGeom>
          <a:solidFill>
            <a:srgbClr val="BC041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97280">
              <a:defRPr/>
            </a:pPr>
            <a:r>
              <a:rPr lang="en-US" sz="1920" b="1" dirty="0">
                <a:solidFill>
                  <a:prstClr val="black"/>
                </a:solidFill>
                <a:latin typeface="Maiandra GD" panose="020E0502030308020204" pitchFamily="34" charset="0"/>
              </a:rPr>
              <a:t>  </a:t>
            </a:r>
          </a:p>
          <a:p>
            <a:pPr algn="ctr" defTabSz="1097280">
              <a:defRPr/>
            </a:pPr>
            <a:r>
              <a:rPr lang="en-US" sz="1920" b="1" dirty="0">
                <a:solidFill>
                  <a:prstClr val="black"/>
                </a:solidFill>
                <a:latin typeface="Maiandra GD" panose="020E0502030308020204" pitchFamily="34" charset="0"/>
              </a:rPr>
              <a:t>High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Migori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Kisumu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Homabay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Siaya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Busia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Nairobi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Mombasa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Kwale</a:t>
            </a: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B0B73C4-5FE2-C7A0-E322-F9DC3E8BF064}"/>
              </a:ext>
            </a:extLst>
          </p:cNvPr>
          <p:cNvSpPr/>
          <p:nvPr/>
        </p:nvSpPr>
        <p:spPr>
          <a:xfrm>
            <a:off x="2443656" y="4264445"/>
            <a:ext cx="444588" cy="32161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en-US" sz="216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C285348-F16F-0E65-5C0A-504BF373B0FA}"/>
              </a:ext>
            </a:extLst>
          </p:cNvPr>
          <p:cNvSpPr/>
          <p:nvPr/>
        </p:nvSpPr>
        <p:spPr>
          <a:xfrm>
            <a:off x="7813391" y="4114800"/>
            <a:ext cx="444588" cy="32161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en-US" sz="216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9BA869-C76D-5A5B-561E-BD1C737E9CDA}"/>
              </a:ext>
            </a:extLst>
          </p:cNvPr>
          <p:cNvSpPr txBox="1"/>
          <p:nvPr/>
        </p:nvSpPr>
        <p:spPr>
          <a:xfrm>
            <a:off x="10859289" y="1362139"/>
            <a:ext cx="381840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en-US" sz="2000" b="1" dirty="0">
                <a:solidFill>
                  <a:srgbClr val="C00000"/>
                </a:solidFill>
                <a:latin typeface="Maiandra GD" panose="020E0502030308020204" pitchFamily="34" charset="0"/>
              </a:rPr>
              <a:t>Key Drivers for New HIV Infections</a:t>
            </a:r>
          </a:p>
          <a:p>
            <a:r>
              <a:rPr lang="en-US" sz="2000" b="1" dirty="0">
                <a:solidFill>
                  <a:srgbClr val="1F2937"/>
                </a:solidFill>
                <a:latin typeface="Maiandra GD" panose="020E0502030308020204" pitchFamily="34" charset="0"/>
                <a:ea typeface="Calibri" pitchFamily="34" charset="-122"/>
                <a:cs typeface="Calibri" pitchFamily="34" charset="-120"/>
              </a:rPr>
              <a:t>• Early Sexual Debut &lt;15 (5.3×)
• Condom Non-Use (3.1×)</a:t>
            </a:r>
            <a:r>
              <a:rPr lang="en-US" sz="2000" dirty="0">
                <a:solidFill>
                  <a:srgbClr val="1F2937"/>
                </a:solidFill>
                <a:latin typeface="Maiandra GD" panose="020E0502030308020204" pitchFamily="34" charset="0"/>
                <a:ea typeface="Calibri" pitchFamily="34" charset="-122"/>
                <a:cs typeface="Calibri" pitchFamily="34" charset="-120"/>
              </a:rPr>
              <a:t>
• Older Partners ≥10yrs (2.0×)
• Poverty (1.9×)</a:t>
            </a:r>
            <a:endParaRPr lang="en-US" sz="2000" dirty="0">
              <a:latin typeface="Maiandra GD" panose="020E0502030308020204" pitchFamily="34" charset="0"/>
            </a:endParaRPr>
          </a:p>
        </p:txBody>
      </p:sp>
      <p:pic>
        <p:nvPicPr>
          <p:cNvPr id="10" name="Picture 9" descr="Logo&#10;&#10;Description automatically generated with low confidence">
            <a:extLst>
              <a:ext uri="{FF2B5EF4-FFF2-40B4-BE49-F238E27FC236}">
                <a16:creationId xmlns:a16="http://schemas.microsoft.com/office/drawing/2014/main" id="{44AE02E1-72A7-A26A-3E96-5005B4644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863" y="0"/>
            <a:ext cx="1125905" cy="1125905"/>
          </a:xfrm>
          <a:prstGeom prst="rect">
            <a:avLst/>
          </a:prstGeom>
        </p:spPr>
      </p:pic>
      <p:pic>
        <p:nvPicPr>
          <p:cNvPr id="11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25A8B03F-5B04-970B-F6A1-3D924E0B28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703854" y="7752876"/>
            <a:ext cx="1926545" cy="476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F00383-D73F-BC2C-55BD-0D50784AD45E}"/>
              </a:ext>
            </a:extLst>
          </p:cNvPr>
          <p:cNvSpPr txBox="1"/>
          <p:nvPr/>
        </p:nvSpPr>
        <p:spPr>
          <a:xfrm>
            <a:off x="119502" y="6797870"/>
            <a:ext cx="2757709" cy="107721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latin typeface="Maiandra GD" panose="020E0502030308020204" pitchFamily="34" charset="0"/>
              </a:rPr>
              <a:t>HIV incidence, thresholds were &gt;0.199% (high), 0.077–0.199% (medium), and &lt;0.077% (low)</a:t>
            </a:r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A15DFC62-ABE6-6A02-8B09-CB4C4D67AB5D}"/>
              </a:ext>
            </a:extLst>
          </p:cNvPr>
          <p:cNvSpPr/>
          <p:nvPr/>
        </p:nvSpPr>
        <p:spPr>
          <a:xfrm>
            <a:off x="9784633" y="5013313"/>
            <a:ext cx="2046006" cy="594637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942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E68DA-7694-A550-9484-E9607805F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3075C-8C3C-E414-3DE5-E10D3C501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66" y="137599"/>
            <a:ext cx="14305632" cy="711731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Maiandra GD" panose="020E0502030308020204" pitchFamily="34" charset="0"/>
              </a:rPr>
              <a:t>Incidence of pregnancies among adolescents aged 10-19 years (2024)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A43BF2-0411-09F4-B49B-9C148B971A79}"/>
              </a:ext>
            </a:extLst>
          </p:cNvPr>
          <p:cNvSpPr/>
          <p:nvPr/>
        </p:nvSpPr>
        <p:spPr>
          <a:xfrm>
            <a:off x="192520" y="1603386"/>
            <a:ext cx="2505733" cy="532211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97280">
              <a:defRPr/>
            </a:pPr>
            <a:r>
              <a:rPr lang="en-US" sz="1920" b="1" dirty="0">
                <a:solidFill>
                  <a:prstClr val="black"/>
                </a:solidFill>
                <a:latin typeface="Maiandra GD" panose="020E0502030308020204" pitchFamily="34" charset="0"/>
              </a:rPr>
              <a:t>Low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Taita Taveta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Nakuru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Kiambu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Kirinyaga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Kisumu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Uasin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 Gishu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Embu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Makueni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Machakos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Mombasa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Murang’a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Nyandarua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Nyeri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Wajir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4862660-906F-D444-E8A2-1F1920C5D0F3}"/>
              </a:ext>
            </a:extLst>
          </p:cNvPr>
          <p:cNvSpPr/>
          <p:nvPr/>
        </p:nvSpPr>
        <p:spPr>
          <a:xfrm>
            <a:off x="3186214" y="1731084"/>
            <a:ext cx="2864597" cy="506671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97280">
              <a:defRPr/>
            </a:pPr>
            <a:r>
              <a:rPr lang="en-US" sz="2160" b="1" dirty="0">
                <a:solidFill>
                  <a:prstClr val="black"/>
                </a:solidFill>
                <a:latin typeface="Maiandra GD" panose="020E0502030308020204" pitchFamily="34" charset="0"/>
              </a:rPr>
              <a:t>  Moderate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Baringo	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Nairobi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Nyamira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Vihiga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Kitui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Kisii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Trans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Nzoia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Mandera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Elgeyo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 Marakwet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Busia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Nandi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Kilifi</a:t>
            </a: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084B041-7EB9-9086-A109-2C6104299320}"/>
              </a:ext>
            </a:extLst>
          </p:cNvPr>
          <p:cNvSpPr/>
          <p:nvPr/>
        </p:nvSpPr>
        <p:spPr>
          <a:xfrm>
            <a:off x="6577456" y="849328"/>
            <a:ext cx="2505733" cy="7141909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2160" b="1" dirty="0">
                <a:solidFill>
                  <a:prstClr val="black"/>
                </a:solidFill>
                <a:latin typeface="Maiandra GD" panose="020E0502030308020204" pitchFamily="34" charset="0"/>
              </a:rPr>
              <a:t>High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West Pokot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Tana River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Kajiado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Narok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Samburu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Migori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Turkana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Meru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Garissa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Lamu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Homa Bay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Tharaka Nithi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Kericho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Marsabit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Isiolo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Kakamega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Bungoma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Kwale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Bomet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Laikipia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Siaya</a:t>
            </a: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2124A0A-9402-0D79-483F-81A9F9910570}"/>
              </a:ext>
            </a:extLst>
          </p:cNvPr>
          <p:cNvSpPr/>
          <p:nvPr/>
        </p:nvSpPr>
        <p:spPr>
          <a:xfrm>
            <a:off x="2741626" y="4264444"/>
            <a:ext cx="444588" cy="32161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en-US" sz="216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AE2FD9-0F08-7BA0-0631-B2CB87C8B1DF}"/>
              </a:ext>
            </a:extLst>
          </p:cNvPr>
          <p:cNvSpPr/>
          <p:nvPr/>
        </p:nvSpPr>
        <p:spPr>
          <a:xfrm>
            <a:off x="6094183" y="4264444"/>
            <a:ext cx="444588" cy="32161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en-US" sz="216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587723-08C1-B6F7-2536-E4A7D645430A}"/>
              </a:ext>
            </a:extLst>
          </p:cNvPr>
          <p:cNvSpPr txBox="1"/>
          <p:nvPr/>
        </p:nvSpPr>
        <p:spPr>
          <a:xfrm>
            <a:off x="9487687" y="1603385"/>
            <a:ext cx="5142714" cy="2603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>
              <a:defRPr/>
            </a:pPr>
            <a:r>
              <a:rPr lang="en-US" sz="2160" b="1" dirty="0">
                <a:solidFill>
                  <a:srgbClr val="C00000"/>
                </a:solidFill>
                <a:latin typeface="Maiandra GD" panose="020E0502030308020204" pitchFamily="34" charset="0"/>
              </a:rPr>
              <a:t>Key Drivers for Adolescent pregnancies</a:t>
            </a:r>
          </a:p>
          <a:p>
            <a:pPr defTabSz="1097280">
              <a:defRPr/>
            </a:pPr>
            <a:endParaRPr lang="en-US" sz="2160" b="1" dirty="0">
              <a:solidFill>
                <a:srgbClr val="C00000"/>
              </a:solidFill>
              <a:latin typeface="Maiandra GD" panose="020E0502030308020204" pitchFamily="34" charset="0"/>
            </a:endParaRPr>
          </a:p>
          <a:p>
            <a:pPr marL="342900" indent="-342900" defTabSz="1097280">
              <a:buFont typeface="Wingdings" panose="05000000000000000000" pitchFamily="2" charset="2"/>
              <a:buChar char="§"/>
              <a:defRPr/>
            </a:pPr>
            <a:r>
              <a:rPr lang="en-US" sz="2400" b="1" dirty="0">
                <a:solidFill>
                  <a:srgbClr val="1F2937"/>
                </a:solidFill>
                <a:latin typeface="Maiandra GD" panose="020E0502030308020204" pitchFamily="34" charset="0"/>
                <a:ea typeface="Calibri" pitchFamily="34" charset="-122"/>
                <a:cs typeface="Calibri" pitchFamily="34" charset="-120"/>
              </a:rPr>
              <a:t>Child Marriage (8.0×)
Early Sexual Debut &lt;15 (6.5×)
</a:t>
            </a:r>
            <a:r>
              <a:rPr lang="en-US" sz="2400" dirty="0">
                <a:solidFill>
                  <a:srgbClr val="1F2937"/>
                </a:solidFill>
                <a:latin typeface="Maiandra GD" panose="020E0502030308020204" pitchFamily="34" charset="0"/>
                <a:ea typeface="Calibri" pitchFamily="34" charset="-122"/>
                <a:cs typeface="Calibri" pitchFamily="34" charset="-120"/>
              </a:rPr>
              <a:t>Primary/No Education (2.9×)
School Dropout (2.5×)
Poverty (2.0×)</a:t>
            </a:r>
            <a:endParaRPr lang="en-US" sz="216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pic>
        <p:nvPicPr>
          <p:cNvPr id="10" name="Picture 9" descr="Logo&#10;&#10;Description automatically generated with low confidence">
            <a:extLst>
              <a:ext uri="{FF2B5EF4-FFF2-40B4-BE49-F238E27FC236}">
                <a16:creationId xmlns:a16="http://schemas.microsoft.com/office/drawing/2014/main" id="{FB08E257-1F46-D270-3946-5EE8CF155D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75" y="0"/>
            <a:ext cx="1144577" cy="1144577"/>
          </a:xfrm>
          <a:prstGeom prst="rect">
            <a:avLst/>
          </a:prstGeom>
        </p:spPr>
      </p:pic>
      <p:pic>
        <p:nvPicPr>
          <p:cNvPr id="11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D90A2A0C-1FA9-80E9-F3AD-7FA02B326D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703854" y="7752876"/>
            <a:ext cx="1926545" cy="476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8BA472-BF91-F79A-4A86-780EFD149E1D}"/>
              </a:ext>
            </a:extLst>
          </p:cNvPr>
          <p:cNvSpPr txBox="1"/>
          <p:nvPr/>
        </p:nvSpPr>
        <p:spPr>
          <a:xfrm>
            <a:off x="192520" y="7373310"/>
            <a:ext cx="5764144" cy="86793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en-US" sz="1680" b="1" dirty="0">
                <a:latin typeface="Maiandra GD" panose="020E0502030308020204" pitchFamily="34" charset="0"/>
              </a:rPr>
              <a:t>Adolescent pregnancy prevalence, thresholds were &gt;44.12% (high), 31.56–44.12% (medium), and &lt;31.56% (low)</a:t>
            </a:r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AE7F7120-0E70-7B95-E78B-CF2990983310}"/>
              </a:ext>
            </a:extLst>
          </p:cNvPr>
          <p:cNvSpPr/>
          <p:nvPr/>
        </p:nvSpPr>
        <p:spPr>
          <a:xfrm>
            <a:off x="4694159" y="2875175"/>
            <a:ext cx="1678361" cy="526903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0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E6E63-6D01-CD6B-D097-AE478CB7C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E853F-44C7-B882-4EA2-35EB49BC9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428" y="137598"/>
            <a:ext cx="13838971" cy="838855"/>
          </a:xfrm>
        </p:spPr>
        <p:txBody>
          <a:bodyPr>
            <a:noAutofit/>
          </a:bodyPr>
          <a:lstStyle/>
          <a:p>
            <a:pPr algn="ctr"/>
            <a:r>
              <a:rPr lang="en-US" sz="3840" b="1" dirty="0">
                <a:solidFill>
                  <a:srgbClr val="C00000"/>
                </a:solidFill>
                <a:latin typeface="Maiandra GD" panose="020E0502030308020204" pitchFamily="34" charset="0"/>
              </a:rPr>
              <a:t>Incidence of SGBV among adolescents aged 10-17 years (2024 )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F305FF4-C7B8-673D-2BE3-DFA8A762C858}"/>
              </a:ext>
            </a:extLst>
          </p:cNvPr>
          <p:cNvSpPr/>
          <p:nvPr/>
        </p:nvSpPr>
        <p:spPr>
          <a:xfrm>
            <a:off x="235892" y="1479127"/>
            <a:ext cx="2480508" cy="591457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97280">
              <a:defRPr/>
            </a:pPr>
            <a:r>
              <a:rPr lang="en-US" sz="1920" b="1" dirty="0">
                <a:solidFill>
                  <a:prstClr val="black"/>
                </a:solidFill>
                <a:latin typeface="Maiandra GD" panose="020E0502030308020204" pitchFamily="34" charset="0"/>
              </a:rPr>
              <a:t>Low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West Pokot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Tharaka Nithi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Kiambu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Lamu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Nakuru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Samburu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Elgeyo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 Marakwet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Machakos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Garissa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Nyamira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Wajir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Baringo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Isiolo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Marsabit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Mandera</a:t>
            </a: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8D8B7BE-D08B-59F0-7EEE-BC33BBC29705}"/>
              </a:ext>
            </a:extLst>
          </p:cNvPr>
          <p:cNvSpPr/>
          <p:nvPr/>
        </p:nvSpPr>
        <p:spPr>
          <a:xfrm>
            <a:off x="3254812" y="1479127"/>
            <a:ext cx="2864598" cy="591457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97280">
              <a:defRPr/>
            </a:pPr>
            <a:r>
              <a:rPr lang="en-US" sz="2160" b="1" dirty="0">
                <a:solidFill>
                  <a:prstClr val="black"/>
                </a:solidFill>
                <a:latin typeface="Maiandra GD" panose="020E0502030308020204" pitchFamily="34" charset="0"/>
              </a:rPr>
              <a:t>  Moderate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Uasin</a:t>
            </a: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 Gishu	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Nandi	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Kisumu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Makueni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Busia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Kitui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Kisii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Trans </a:t>
            </a: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Nzoia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Bungoma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Nyandarua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Murang’a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Laikipia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Migori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Embu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Meru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Nyeri</a:t>
            </a: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36FBE8-6403-3BC7-E316-819DE4C90167}"/>
              </a:ext>
            </a:extLst>
          </p:cNvPr>
          <p:cNvSpPr/>
          <p:nvPr/>
        </p:nvSpPr>
        <p:spPr>
          <a:xfrm>
            <a:off x="6650742" y="1479128"/>
            <a:ext cx="3005323" cy="5914577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920" b="1" dirty="0">
                <a:solidFill>
                  <a:prstClr val="black"/>
                </a:solidFill>
                <a:latin typeface="Maiandra GD" panose="020E0502030308020204" pitchFamily="34" charset="0"/>
              </a:rPr>
              <a:t>High burden</a:t>
            </a:r>
          </a:p>
          <a:p>
            <a:pPr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Bomet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Nairobi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Kakamega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Mombasa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Narok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Kajiado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Tana River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Kericho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Kirinyaga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Kwale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Turkana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Siaya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Homa Bay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Kilifi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>
                <a:solidFill>
                  <a:prstClr val="black"/>
                </a:solidFill>
                <a:latin typeface="Maiandra GD" panose="020E0502030308020204" pitchFamily="34" charset="0"/>
              </a:rPr>
              <a:t>Taita Taveta</a:t>
            </a:r>
          </a:p>
          <a:p>
            <a:pPr marL="411480" indent="-411480" defTabSz="1097280">
              <a:buFontTx/>
              <a:buAutoNum type="arabicPeriod"/>
              <a:defRPr/>
            </a:pPr>
            <a:r>
              <a:rPr lang="en-US" sz="1920" dirty="0" err="1">
                <a:solidFill>
                  <a:prstClr val="black"/>
                </a:solidFill>
                <a:latin typeface="Maiandra GD" panose="020E0502030308020204" pitchFamily="34" charset="0"/>
              </a:rPr>
              <a:t>Vihiga</a:t>
            </a: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  <a:p>
            <a:pPr algn="ctr" defTabSz="1097280">
              <a:defRPr/>
            </a:pPr>
            <a:endParaRPr lang="en-US" sz="192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3BBE8A25-C17F-FC1B-616C-42808F5F8F3C}"/>
              </a:ext>
            </a:extLst>
          </p:cNvPr>
          <p:cNvSpPr/>
          <p:nvPr/>
        </p:nvSpPr>
        <p:spPr>
          <a:xfrm>
            <a:off x="2741626" y="4264444"/>
            <a:ext cx="444588" cy="32161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en-US" sz="216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CC2BBC61-C3EA-A9E3-A33A-D942BF4E8434}"/>
              </a:ext>
            </a:extLst>
          </p:cNvPr>
          <p:cNvSpPr/>
          <p:nvPr/>
        </p:nvSpPr>
        <p:spPr>
          <a:xfrm>
            <a:off x="6162781" y="4264444"/>
            <a:ext cx="444588" cy="32161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en-US" sz="216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8734AF-8EFB-6819-A444-CC74379D15D1}"/>
              </a:ext>
            </a:extLst>
          </p:cNvPr>
          <p:cNvSpPr txBox="1"/>
          <p:nvPr/>
        </p:nvSpPr>
        <p:spPr>
          <a:xfrm>
            <a:off x="9856437" y="1240404"/>
            <a:ext cx="4821262" cy="2973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>
              <a:defRPr/>
            </a:pPr>
            <a:r>
              <a:rPr lang="en-US" sz="2160" b="1" dirty="0">
                <a:solidFill>
                  <a:srgbClr val="C00000"/>
                </a:solidFill>
                <a:latin typeface="Maiandra GD" panose="020E0502030308020204" pitchFamily="34" charset="0"/>
              </a:rPr>
              <a:t>Key Drivers for SGBV </a:t>
            </a:r>
          </a:p>
          <a:p>
            <a:pPr defTabSz="1097280">
              <a:defRPr/>
            </a:pPr>
            <a:endParaRPr lang="en-US" sz="2160" b="1" dirty="0">
              <a:solidFill>
                <a:srgbClr val="C00000"/>
              </a:solidFill>
              <a:latin typeface="Maiandra GD" panose="020E0502030308020204" pitchFamily="34" charset="0"/>
            </a:endParaRPr>
          </a:p>
          <a:p>
            <a:pPr marL="342900" indent="-342900" defTabSz="1097280">
              <a:buFont typeface="Wingdings" panose="05000000000000000000" pitchFamily="2" charset="2"/>
              <a:buChar char="§"/>
              <a:defRPr/>
            </a:pPr>
            <a:r>
              <a:rPr lang="en-US" sz="2400" b="1" dirty="0">
                <a:solidFill>
                  <a:srgbClr val="1F2937"/>
                </a:solidFill>
                <a:latin typeface="Maiandra GD" panose="020E0502030308020204" pitchFamily="34" charset="0"/>
                <a:ea typeface="Calibri" pitchFamily="34" charset="-122"/>
                <a:cs typeface="Calibri" pitchFamily="34" charset="-120"/>
              </a:rPr>
              <a:t>Early Sexual Debut &lt;15 (8.5×)
Child Marriage (4.6×)
</a:t>
            </a:r>
            <a:r>
              <a:rPr lang="en-US" sz="2400" dirty="0">
                <a:solidFill>
                  <a:srgbClr val="1F2937"/>
                </a:solidFill>
                <a:latin typeface="Maiandra GD" panose="020E0502030308020204" pitchFamily="34" charset="0"/>
                <a:ea typeface="Calibri" pitchFamily="34" charset="-122"/>
                <a:cs typeface="Calibri" pitchFamily="34" charset="-120"/>
              </a:rPr>
              <a:t>Primary/No Education (3.8×)
Partner Alcohol Use (2.9×)
Nyanza Region (2.8×)
Poverty (2.3×)</a:t>
            </a:r>
            <a:endParaRPr lang="en-US" sz="2400" dirty="0">
              <a:solidFill>
                <a:prstClr val="black"/>
              </a:solidFill>
              <a:latin typeface="Maiandra GD" panose="020E0502030308020204" pitchFamily="34" charset="0"/>
            </a:endParaRPr>
          </a:p>
        </p:txBody>
      </p:sp>
      <p:pic>
        <p:nvPicPr>
          <p:cNvPr id="10" name="Picture 9" descr="Logo&#10;&#10;Description automatically generated with low confidence">
            <a:extLst>
              <a:ext uri="{FF2B5EF4-FFF2-40B4-BE49-F238E27FC236}">
                <a16:creationId xmlns:a16="http://schemas.microsoft.com/office/drawing/2014/main" id="{A1775460-3101-A719-E213-CD3D953A2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75" y="0"/>
            <a:ext cx="1144577" cy="1144577"/>
          </a:xfrm>
          <a:prstGeom prst="rect">
            <a:avLst/>
          </a:prstGeom>
        </p:spPr>
      </p:pic>
      <p:pic>
        <p:nvPicPr>
          <p:cNvPr id="11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6C31586C-19E9-AF6F-7E25-75974EA4FA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703854" y="7752876"/>
            <a:ext cx="1926545" cy="476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A8BDEE-BFD0-CC39-3AC2-48DB0C22F827}"/>
              </a:ext>
            </a:extLst>
          </p:cNvPr>
          <p:cNvSpPr txBox="1"/>
          <p:nvPr/>
        </p:nvSpPr>
        <p:spPr>
          <a:xfrm>
            <a:off x="368914" y="7672099"/>
            <a:ext cx="9620545" cy="35086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en-US" sz="1680" b="1" dirty="0">
                <a:latin typeface="Maiandra GD" panose="020E0502030308020204" pitchFamily="34" charset="0"/>
              </a:rPr>
              <a:t>SGBV prevalence, thresholds were &gt;7.91% (high), 3.20–7.91% (medium), and &lt;3.20% (low).</a:t>
            </a:r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DF0A2152-1883-676F-60FD-564003C5ED7B}"/>
              </a:ext>
            </a:extLst>
          </p:cNvPr>
          <p:cNvSpPr/>
          <p:nvPr/>
        </p:nvSpPr>
        <p:spPr>
          <a:xfrm>
            <a:off x="8141391" y="2408421"/>
            <a:ext cx="1514674" cy="594637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005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0553E-7AA3-CBBD-A910-D65DEBC68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B5587-BFFE-6DBA-66E3-EAF8BC46F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7006" y="80394"/>
            <a:ext cx="12618103" cy="838985"/>
          </a:xfrm>
        </p:spPr>
        <p:txBody>
          <a:bodyPr vert="horz" lIns="109728" tIns="54864" rIns="109728" bIns="54864" rtlCol="0" anchor="t">
            <a:noAutofit/>
          </a:bodyPr>
          <a:lstStyle/>
          <a:p>
            <a:pPr algn="ctr"/>
            <a:r>
              <a:rPr lang="en-US" b="1" kern="1200" dirty="0">
                <a:solidFill>
                  <a:srgbClr val="C00000"/>
                </a:solidFill>
                <a:latin typeface="Maiandra GD" panose="020E0502030308020204" pitchFamily="34" charset="0"/>
              </a:rPr>
              <a:t>Determination of entry point for Nairobi County</a:t>
            </a:r>
            <a:br>
              <a:rPr lang="en-US" b="1" dirty="0">
                <a:solidFill>
                  <a:srgbClr val="C00000"/>
                </a:solidFill>
                <a:latin typeface="Maiandra GD" panose="020E0502030308020204" pitchFamily="34" charset="0"/>
              </a:rPr>
            </a:br>
            <a:br>
              <a:rPr lang="en-US" dirty="0">
                <a:solidFill>
                  <a:srgbClr val="C00000"/>
                </a:solidFill>
                <a:latin typeface="Maiandra GD" panose="020E0502030308020204" pitchFamily="34" charset="0"/>
              </a:rPr>
            </a:br>
            <a:endParaRPr lang="en-US" i="1" dirty="0">
              <a:solidFill>
                <a:srgbClr val="C00000"/>
              </a:solidFill>
              <a:latin typeface="Maiandra GD" panose="020E0502030308020204" pitchFamily="34" charset="0"/>
            </a:endParaRPr>
          </a:p>
        </p:txBody>
      </p:sp>
      <p:pic>
        <p:nvPicPr>
          <p:cNvPr id="3" name="Picture 2" descr="Logo&#10;&#10;Description automatically generated with low confidence">
            <a:extLst>
              <a:ext uri="{FF2B5EF4-FFF2-40B4-BE49-F238E27FC236}">
                <a16:creationId xmlns:a16="http://schemas.microsoft.com/office/drawing/2014/main" id="{0E6E9B6E-C179-63A7-8DD3-DB78276D64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7006" cy="1277006"/>
          </a:xfrm>
          <a:prstGeom prst="rect">
            <a:avLst/>
          </a:prstGeom>
        </p:spPr>
      </p:pic>
      <p:pic>
        <p:nvPicPr>
          <p:cNvPr id="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E029299E-91D6-EFD9-6464-02F7CFB141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3016011" y="7830119"/>
            <a:ext cx="1614389" cy="399480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21D53599-F8E6-4A6B-FD1E-2AFBC21F10E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498574" y="1277006"/>
          <a:ext cx="7714204" cy="6531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2250">
                  <a:extLst>
                    <a:ext uri="{9D8B030D-6E8A-4147-A177-3AD203B41FA5}">
                      <a16:colId xmlns:a16="http://schemas.microsoft.com/office/drawing/2014/main" val="459785929"/>
                    </a:ext>
                  </a:extLst>
                </a:gridCol>
                <a:gridCol w="2347929">
                  <a:extLst>
                    <a:ext uri="{9D8B030D-6E8A-4147-A177-3AD203B41FA5}">
                      <a16:colId xmlns:a16="http://schemas.microsoft.com/office/drawing/2014/main" val="4200746354"/>
                    </a:ext>
                  </a:extLst>
                </a:gridCol>
                <a:gridCol w="2944025">
                  <a:extLst>
                    <a:ext uri="{9D8B030D-6E8A-4147-A177-3AD203B41FA5}">
                      <a16:colId xmlns:a16="http://schemas.microsoft.com/office/drawing/2014/main" val="3086967716"/>
                    </a:ext>
                  </a:extLst>
                </a:gridCol>
              </a:tblGrid>
              <a:tr h="880756"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County Scenario</a:t>
                      </a:r>
                    </a:p>
                  </a:txBody>
                  <a:tcPr marL="59815" marR="99692" marT="62308" marB="62308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Programming Entry Point</a:t>
                      </a:r>
                    </a:p>
                  </a:txBody>
                  <a:tcPr marL="99692" marR="99692" marT="62308" marB="62308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Strategic Intervention Approach</a:t>
                      </a:r>
                    </a:p>
                  </a:txBody>
                  <a:tcPr marL="99692" marR="99692" marT="62308" marB="62308" anchor="ctr"/>
                </a:tc>
                <a:extLst>
                  <a:ext uri="{0D108BD9-81ED-4DB2-BD59-A6C34878D82A}">
                    <a16:rowId xmlns:a16="http://schemas.microsoft.com/office/drawing/2014/main" val="3038018951"/>
                  </a:ext>
                </a:extLst>
              </a:tr>
              <a:tr h="1632916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Scenario A</a:t>
                      </a: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: Significant  SGBV Burden</a:t>
                      </a:r>
                    </a:p>
                  </a:txBody>
                  <a:tcPr marL="59815" marR="99692" marT="62308" marB="6230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SGBV Priority County</a:t>
                      </a:r>
                    </a:p>
                  </a:txBody>
                  <a:tcPr marL="99692" marR="99692" marT="62308" marB="6230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Intensive SGBV Prevention Package as the gateway to </a:t>
                      </a: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reducing annual new HIV infections</a:t>
                      </a:r>
                    </a:p>
                  </a:txBody>
                  <a:tcPr marL="99692" marR="59815" marT="62308" marB="62308" anchor="ctr"/>
                </a:tc>
                <a:extLst>
                  <a:ext uri="{0D108BD9-81ED-4DB2-BD59-A6C34878D82A}">
                    <a16:rowId xmlns:a16="http://schemas.microsoft.com/office/drawing/2014/main" val="1977476570"/>
                  </a:ext>
                </a:extLst>
              </a:tr>
              <a:tr h="2008995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Scenario B</a:t>
                      </a: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: Significant  Adolescent Pregnancies Burden</a:t>
                      </a:r>
                    </a:p>
                  </a:txBody>
                  <a:tcPr marL="59815" marR="99692" marT="62308" marB="6230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Adolescent Pregnancy Priority County</a:t>
                      </a:r>
                    </a:p>
                  </a:txBody>
                  <a:tcPr marL="99692" marR="99692" marT="62308" marB="6230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Intensive Teenage Pregnancy Triple Threat Prevention Package as the gateway to </a:t>
                      </a: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reducing annual new HIV infections</a:t>
                      </a:r>
                    </a:p>
                  </a:txBody>
                  <a:tcPr marL="99692" marR="59815" marT="62308" marB="62308" anchor="ctr"/>
                </a:tc>
                <a:extLst>
                  <a:ext uri="{0D108BD9-81ED-4DB2-BD59-A6C34878D82A}">
                    <a16:rowId xmlns:a16="http://schemas.microsoft.com/office/drawing/2014/main" val="1635702092"/>
                  </a:ext>
                </a:extLst>
              </a:tr>
              <a:tr h="2008995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1">
                          <a:effectLst/>
                          <a:latin typeface="Maiandra GD" panose="020E0502030308020204" pitchFamily="34" charset="0"/>
                        </a:rPr>
                        <a:t>Scenario C</a:t>
                      </a: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: Significant Adolescent New HIV Infection Burden</a:t>
                      </a:r>
                    </a:p>
                  </a:txBody>
                  <a:tcPr marL="59815" marR="99692" marT="62308" marB="6230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0">
                          <a:effectLst/>
                          <a:latin typeface="Maiandra GD" panose="020E0502030308020204" pitchFamily="34" charset="0"/>
                        </a:rPr>
                        <a:t>Adolescent HIV Priority County</a:t>
                      </a:r>
                    </a:p>
                  </a:txBody>
                  <a:tcPr marL="99692" marR="99692" marT="62308" marB="6230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en-US" sz="1600" b="0" dirty="0">
                          <a:effectLst/>
                          <a:latin typeface="Maiandra GD" panose="020E0502030308020204" pitchFamily="34" charset="0"/>
                        </a:rPr>
                        <a:t>Intensive Adolescent HIV Combination Prevention Package as the gateway to </a:t>
                      </a:r>
                      <a:r>
                        <a:rPr lang="en-US" sz="1600" b="1" dirty="0">
                          <a:effectLst/>
                          <a:latin typeface="Maiandra GD" panose="020E0502030308020204" pitchFamily="34" charset="0"/>
                        </a:rPr>
                        <a:t>reducing annual new HIV infections</a:t>
                      </a:r>
                    </a:p>
                  </a:txBody>
                  <a:tcPr marL="99692" marR="59815" marT="62308" marB="62308" anchor="ctr"/>
                </a:tc>
                <a:extLst>
                  <a:ext uri="{0D108BD9-81ED-4DB2-BD59-A6C34878D82A}">
                    <a16:rowId xmlns:a16="http://schemas.microsoft.com/office/drawing/2014/main" val="204827340"/>
                  </a:ext>
                </a:extLst>
              </a:tr>
            </a:tbl>
          </a:graphicData>
        </a:graphic>
      </p:graphicFrame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58D6417-8991-3D96-F177-FA6B35E069CA}"/>
              </a:ext>
            </a:extLst>
          </p:cNvPr>
          <p:cNvSpPr/>
          <p:nvPr/>
        </p:nvSpPr>
        <p:spPr>
          <a:xfrm>
            <a:off x="6535193" y="2285935"/>
            <a:ext cx="7595586" cy="1333958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DEABDF4-748E-B596-7FE1-7E1DD17267DB}"/>
              </a:ext>
            </a:extLst>
          </p:cNvPr>
          <p:cNvSpPr/>
          <p:nvPr/>
        </p:nvSpPr>
        <p:spPr>
          <a:xfrm>
            <a:off x="6535192" y="5995446"/>
            <a:ext cx="7520173" cy="144230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902B99E-7BB2-B87E-1BB4-82A32D650EE7}"/>
              </a:ext>
            </a:extLst>
          </p:cNvPr>
          <p:cNvSpPr/>
          <p:nvPr/>
        </p:nvSpPr>
        <p:spPr>
          <a:xfrm>
            <a:off x="707871" y="3951405"/>
            <a:ext cx="4537316" cy="1182863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rgbClr val="C00000"/>
                </a:solidFill>
                <a:latin typeface="Maiandra GD" panose="020E0502030308020204" pitchFamily="34" charset="0"/>
              </a:rPr>
              <a:t>What does the county/sub-national consider a priority?</a:t>
            </a:r>
            <a:endParaRPr lang="en-US" sz="2160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B61C3B-59A6-A5EF-DF77-00E0C1F5F6B6}"/>
              </a:ext>
            </a:extLst>
          </p:cNvPr>
          <p:cNvSpPr txBox="1"/>
          <p:nvPr/>
        </p:nvSpPr>
        <p:spPr>
          <a:xfrm>
            <a:off x="417622" y="1685770"/>
            <a:ext cx="57857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en-GB" sz="1800" b="1" dirty="0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point of entry refers to the priority issue a county chooses as the starting point for action, based on where the burden is greatest, to drive integrated responses to the triple threat”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85238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CAA1CC-74D8-9868-0544-367BEEC73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80" y="1410310"/>
            <a:ext cx="8294775" cy="54089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00F2C0-F0BE-4F4A-687F-1D8AB8933C8C}"/>
              </a:ext>
            </a:extLst>
          </p:cNvPr>
          <p:cNvSpPr txBox="1"/>
          <p:nvPr/>
        </p:nvSpPr>
        <p:spPr>
          <a:xfrm>
            <a:off x="8757500" y="1364203"/>
            <a:ext cx="5758019" cy="6741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2750820" algn="l"/>
              </a:tabLst>
            </a:pPr>
            <a:r>
              <a:rPr lang="en-GB" sz="1600" dirty="0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2023, HIV incidence among adolescents remained generally high across all sub counties, except in Kasarani and </a:t>
            </a:r>
            <a:r>
              <a:rPr lang="en-GB" sz="1600" dirty="0" err="1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Roysambu</a:t>
            </a:r>
            <a:r>
              <a:rPr lang="en-GB" sz="1600" dirty="0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Sub Counties, which recorded low incidences. </a:t>
            </a:r>
          </a:p>
          <a:p>
            <a:pPr marL="285750" marR="0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2750820" algn="l"/>
              </a:tabLst>
            </a:pPr>
            <a:r>
              <a:rPr lang="en-GB" sz="1600" dirty="0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Adolescent pregnancy continues to be a major concern, with significant disparities across sub counties. </a:t>
            </a:r>
          </a:p>
          <a:p>
            <a:pPr marL="285750" marR="0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2750820" algn="l"/>
              </a:tabLst>
            </a:pPr>
            <a:r>
              <a:rPr lang="en-GB" sz="1600" dirty="0" err="1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Mathare</a:t>
            </a:r>
            <a:r>
              <a:rPr lang="en-GB" sz="1600" dirty="0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en-GB" sz="1600" dirty="0" err="1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Ruaraka</a:t>
            </a:r>
            <a:r>
              <a:rPr lang="en-GB" sz="1600" dirty="0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Sub Counties recorded significantly high SGBV incidences at 113.62 per 1,000 and 86.59 per 1,000 respectively. Only </a:t>
            </a:r>
            <a:r>
              <a:rPr lang="en-GB" sz="1600" dirty="0" err="1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Roysambu</a:t>
            </a:r>
            <a:r>
              <a:rPr lang="en-GB" sz="1600" dirty="0">
                <a:effectLst/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Sub County recorded a low SGBV incidence.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2750820" algn="l"/>
              </a:tabLst>
            </a:pPr>
            <a:r>
              <a:rPr lang="en-GB" sz="1600" dirty="0"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Sub counties with red threat incidence rates require intensified and comprehensive responses that prioritise the dominant threat while simultaneously addressing the underlying drivers of the other two. 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2750820" algn="l"/>
              </a:tabLst>
            </a:pPr>
            <a:r>
              <a:rPr lang="en-GB" sz="1600" dirty="0">
                <a:latin typeface="Maiandra GD" panose="020E0502030308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Areas with moderate or lower burden should emphasise prevention, early intervention, and strengthening protective factors.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E8BE1D47-AE46-2910-170E-69B19C7828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703854" y="7752876"/>
            <a:ext cx="1926545" cy="476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pic>
        <p:nvPicPr>
          <p:cNvPr id="8" name="Picture 7" descr="Logo&#10;&#10;Description automatically generated with low confidence">
            <a:extLst>
              <a:ext uri="{FF2B5EF4-FFF2-40B4-BE49-F238E27FC236}">
                <a16:creationId xmlns:a16="http://schemas.microsoft.com/office/drawing/2014/main" id="{2D14B961-2A37-84C2-CB85-9C8E6206E3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7006" cy="1277006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EF20994-617E-BE82-8450-9BAD40EE193E}"/>
              </a:ext>
            </a:extLst>
          </p:cNvPr>
          <p:cNvSpPr txBox="1">
            <a:spLocks/>
          </p:cNvSpPr>
          <p:nvPr/>
        </p:nvSpPr>
        <p:spPr>
          <a:xfrm>
            <a:off x="1277006" y="80394"/>
            <a:ext cx="12618103" cy="838985"/>
          </a:xfrm>
        </p:spPr>
        <p:txBody>
          <a:bodyPr vert="horz" lIns="109728" tIns="54864" rIns="109728" bIns="54864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C00000"/>
                </a:solidFill>
                <a:latin typeface="Maiandra GD" panose="020E0502030308020204" pitchFamily="34" charset="0"/>
              </a:rPr>
              <a:t>Determination of entry point across sub counties in Nairobi County</a:t>
            </a:r>
            <a:br>
              <a:rPr lang="en-US" sz="4000" b="1" dirty="0">
                <a:solidFill>
                  <a:srgbClr val="C00000"/>
                </a:solidFill>
                <a:latin typeface="Maiandra GD" panose="020E0502030308020204" pitchFamily="34" charset="0"/>
              </a:rPr>
            </a:br>
            <a:br>
              <a:rPr lang="en-US" sz="4000" dirty="0">
                <a:solidFill>
                  <a:srgbClr val="C00000"/>
                </a:solidFill>
                <a:latin typeface="Maiandra GD" panose="020E0502030308020204" pitchFamily="34" charset="0"/>
              </a:rPr>
            </a:br>
            <a:endParaRPr lang="en-US" sz="4000" i="1" dirty="0">
              <a:solidFill>
                <a:srgbClr val="C000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C5B583-13CE-2646-2FDF-613E4B591451}"/>
              </a:ext>
            </a:extLst>
          </p:cNvPr>
          <p:cNvSpPr/>
          <p:nvPr/>
        </p:nvSpPr>
        <p:spPr>
          <a:xfrm>
            <a:off x="114880" y="3487918"/>
            <a:ext cx="8416378" cy="5467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1DCF28-3475-D4FA-EE89-5160E4A48BFD}"/>
              </a:ext>
            </a:extLst>
          </p:cNvPr>
          <p:cNvSpPr/>
          <p:nvPr/>
        </p:nvSpPr>
        <p:spPr>
          <a:xfrm>
            <a:off x="114880" y="5863471"/>
            <a:ext cx="8416378" cy="2488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60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630398" cy="8228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377AE8-3FB0-1DF1-C752-F22356A6F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12" y="30024"/>
            <a:ext cx="6436028" cy="164566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 b="1" kern="1200" dirty="0">
                <a:solidFill>
                  <a:srgbClr val="C00000"/>
                </a:solidFill>
                <a:latin typeface="Maiandra GD" panose="020E0502030308020204" pitchFamily="34" charset="0"/>
              </a:rPr>
              <a:t>Minimum Service Packages for all Counties</a:t>
            </a:r>
            <a:endParaRPr lang="en-US" sz="3700" kern="1200" dirty="0">
              <a:solidFill>
                <a:srgbClr val="C00000"/>
              </a:solidFill>
              <a:latin typeface="Maiandra GD" panose="020E0502030308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39839" y="2333895"/>
            <a:ext cx="4828032" cy="329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6BA44-BE40-E42E-0F15-BD235A2FE03D}"/>
              </a:ext>
            </a:extLst>
          </p:cNvPr>
          <p:cNvSpPr txBox="1"/>
          <p:nvPr/>
        </p:nvSpPr>
        <p:spPr>
          <a:xfrm>
            <a:off x="265861" y="2437322"/>
            <a:ext cx="5647799" cy="4214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720"/>
              </a:spcAft>
            </a:pPr>
            <a:r>
              <a:rPr lang="en-US" sz="2000" b="1" dirty="0">
                <a:latin typeface="Maiandra GD" panose="020E0502030308020204" pitchFamily="34" charset="0"/>
              </a:rPr>
              <a:t>Programme Application</a:t>
            </a:r>
          </a:p>
          <a:p>
            <a:pPr indent="-228600">
              <a:lnSpc>
                <a:spcPct val="90000"/>
              </a:lnSpc>
              <a:spcAft>
                <a:spcPts val="72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Maiandra GD" panose="020E0502030308020204" pitchFamily="34" charset="0"/>
              </a:rPr>
              <a:t>Planning: Engage AGYW to understand risks and design tailored service packages based on vulnerability.</a:t>
            </a:r>
          </a:p>
          <a:p>
            <a:pPr indent="-228600">
              <a:lnSpc>
                <a:spcPct val="90000"/>
              </a:lnSpc>
              <a:spcAft>
                <a:spcPts val="72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Maiandra GD" panose="020E0502030308020204" pitchFamily="34" charset="0"/>
            </a:endParaRPr>
          </a:p>
          <a:p>
            <a:pPr indent="-228600">
              <a:lnSpc>
                <a:spcPct val="90000"/>
              </a:lnSpc>
              <a:spcAft>
                <a:spcPts val="72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Maiandra GD" panose="020E0502030308020204" pitchFamily="34" charset="0"/>
              </a:rPr>
              <a:t>Implementation: Define differentiated service packages and deliver them through youth-friendly platforms like facilities, schools, and pharmacies.</a:t>
            </a:r>
          </a:p>
          <a:p>
            <a:pPr indent="-228600">
              <a:lnSpc>
                <a:spcPct val="90000"/>
              </a:lnSpc>
              <a:spcAft>
                <a:spcPts val="72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Maiandra GD" panose="020E0502030308020204" pitchFamily="34" charset="0"/>
            </a:endParaRPr>
          </a:p>
          <a:p>
            <a:pPr indent="-228600">
              <a:lnSpc>
                <a:spcPct val="90000"/>
              </a:lnSpc>
              <a:spcAft>
                <a:spcPts val="72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Maiandra GD" panose="020E0502030308020204" pitchFamily="34" charset="0"/>
              </a:rPr>
              <a:t>Monitoring: Map high-risk locations, review HIV data for gaps, and use outcome surveys to improve programmes.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71012" y="7264032"/>
            <a:ext cx="888797" cy="18494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085908" y="258241"/>
            <a:ext cx="888797" cy="142001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6151" y="425950"/>
            <a:ext cx="7421968" cy="7098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0EB8D0C3-9223-FD07-3E7E-A7210CF0AA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334940" y="7661589"/>
            <a:ext cx="2295460" cy="568012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80B767F-0551-F762-3FE9-DBAD3241D3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4393942"/>
              </p:ext>
            </p:extLst>
          </p:nvPr>
        </p:nvGraphicFramePr>
        <p:xfrm>
          <a:off x="7185285" y="814350"/>
          <a:ext cx="6753623" cy="6349756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564280">
                  <a:extLst>
                    <a:ext uri="{9D8B030D-6E8A-4147-A177-3AD203B41FA5}">
                      <a16:colId xmlns:a16="http://schemas.microsoft.com/office/drawing/2014/main" val="564657341"/>
                    </a:ext>
                  </a:extLst>
                </a:gridCol>
                <a:gridCol w="5189343">
                  <a:extLst>
                    <a:ext uri="{9D8B030D-6E8A-4147-A177-3AD203B41FA5}">
                      <a16:colId xmlns:a16="http://schemas.microsoft.com/office/drawing/2014/main" val="386119126"/>
                    </a:ext>
                  </a:extLst>
                </a:gridCol>
              </a:tblGrid>
              <a:tr h="576955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 dirty="0">
                          <a:effectLst/>
                          <a:latin typeface="Maiandra GD" panose="020E0502030308020204" pitchFamily="34" charset="0"/>
                        </a:rPr>
                        <a:t>Intervention Type</a:t>
                      </a:r>
                      <a:endParaRPr lang="en-US" sz="1800" b="1" i="0" u="none" strike="noStrike" dirty="0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Minimum Package (Standard)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extLst>
                  <a:ext uri="{0D108BD9-81ED-4DB2-BD59-A6C34878D82A}">
                    <a16:rowId xmlns:a16="http://schemas.microsoft.com/office/drawing/2014/main" val="556467222"/>
                  </a:ext>
                </a:extLst>
              </a:tr>
              <a:tr h="2182410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Biomedical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HIV: HIV testing, PMTCT, STI screening, condoms, Info on SRH/SGBV, HPV vaccination.</a:t>
                      </a:r>
                      <a:b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SGBV: Basic SGBV screening, post-rape care (PEP, STI treatment), emergency contraception, forensic care.</a:t>
                      </a:r>
                      <a:b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Adolescent Pregnancy: Basic contraception counselling, condoms, family planning edu, pregnancy testing, ANC referral.</a:t>
                      </a:r>
                      <a:endParaRPr lang="en-US" sz="1800" b="0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extLst>
                  <a:ext uri="{0D108BD9-81ED-4DB2-BD59-A6C34878D82A}">
                    <a16:rowId xmlns:a16="http://schemas.microsoft.com/office/drawing/2014/main" val="2093211761"/>
                  </a:ext>
                </a:extLst>
              </a:tr>
              <a:tr h="164725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Behavioural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HIV:SRH Education, life skills, digital HIV prevention messaging.</a:t>
                      </a:r>
                      <a:b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SGBV: First response psychosocial support, education on reporting pathways.</a:t>
                      </a:r>
                      <a:b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Adolescent Pregnancy: SRH Education, life skills, school health talks, digital SRH.</a:t>
                      </a:r>
                      <a:endParaRPr lang="en-US" sz="1800" b="0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extLst>
                  <a:ext uri="{0D108BD9-81ED-4DB2-BD59-A6C34878D82A}">
                    <a16:rowId xmlns:a16="http://schemas.microsoft.com/office/drawing/2014/main" val="782819896"/>
                  </a:ext>
                </a:extLst>
              </a:tr>
              <a:tr h="1914834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Structural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HIV: School retention, stigma reduction, community HIV prevention awareness.</a:t>
                      </a:r>
                      <a:b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SGBV: Engagement of gatekeepers, survivor protection awareness, stigma reduction.</a:t>
                      </a:r>
                      <a:b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Adolescent Pregnancy: Keep girls in school, stigma reduction, parent engagement, prevent early marriage.</a:t>
                      </a:r>
                      <a:endParaRPr lang="en-US" sz="1800" b="0" i="0" u="none" strike="noStrike" dirty="0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44985" marR="4027" marT="4027" marB="0" anchor="ctr"/>
                </a:tc>
                <a:extLst>
                  <a:ext uri="{0D108BD9-81ED-4DB2-BD59-A6C34878D82A}">
                    <a16:rowId xmlns:a16="http://schemas.microsoft.com/office/drawing/2014/main" val="239238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076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0">
            <a:extLst>
              <a:ext uri="{FF2B5EF4-FFF2-40B4-BE49-F238E27FC236}">
                <a16:creationId xmlns:a16="http://schemas.microsoft.com/office/drawing/2014/main" id="{C97652FF-0A7A-CE61-62CF-D02D033BFC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6385020"/>
              </p:ext>
            </p:extLst>
          </p:nvPr>
        </p:nvGraphicFramePr>
        <p:xfrm>
          <a:off x="612896" y="1482812"/>
          <a:ext cx="13345040" cy="6133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022DD1F-AD0A-DD78-E418-7128D2D57F4B}"/>
              </a:ext>
            </a:extLst>
          </p:cNvPr>
          <p:cNvSpPr txBox="1">
            <a:spLocks/>
          </p:cNvSpPr>
          <p:nvPr/>
        </p:nvSpPr>
        <p:spPr>
          <a:xfrm>
            <a:off x="1005840" y="612893"/>
            <a:ext cx="12618720" cy="102007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CA" sz="4800" b="1" dirty="0">
                <a:solidFill>
                  <a:schemeClr val="accent2">
                    <a:lumMod val="50000"/>
                  </a:schemeClr>
                </a:solidFill>
                <a:latin typeface="Maiandra GD" panose="020E0502030308020204" pitchFamily="34" charset="0"/>
              </a:rPr>
              <a:t>What is a health program? </a:t>
            </a:r>
          </a:p>
        </p:txBody>
      </p:sp>
      <p:pic>
        <p:nvPicPr>
          <p:cNvPr id="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ED7A30D1-71E7-537C-8D55-3C6AD336761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093631" y="7601876"/>
            <a:ext cx="2536769" cy="627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817656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630398" cy="8228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993AA0-780D-1337-0563-AAB1B6D03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08" y="1348033"/>
            <a:ext cx="4330290" cy="4494983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b="1" kern="1200" dirty="0">
                <a:solidFill>
                  <a:srgbClr val="C00000"/>
                </a:solidFill>
                <a:latin typeface="Maiandra GD" panose="020E0502030308020204" pitchFamily="34" charset="0"/>
              </a:rPr>
              <a:t>Comprehensive Packages for Moderate and High Burden Counties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120768" y="-992680"/>
            <a:ext cx="2058574" cy="103001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2502" y="797169"/>
            <a:ext cx="9699158" cy="67204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9540536" y="4070516"/>
            <a:ext cx="2062886" cy="1828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768CDE53-6BC2-35E8-6044-C73280BF61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334940" y="7661589"/>
            <a:ext cx="2295460" cy="568012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F4EC5C-3C27-884D-F04C-AD0DD1BAB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88929"/>
              </p:ext>
            </p:extLst>
          </p:nvPr>
        </p:nvGraphicFramePr>
        <p:xfrm>
          <a:off x="475175" y="1109635"/>
          <a:ext cx="9309847" cy="6010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8918">
                  <a:extLst>
                    <a:ext uri="{9D8B030D-6E8A-4147-A177-3AD203B41FA5}">
                      <a16:colId xmlns:a16="http://schemas.microsoft.com/office/drawing/2014/main" val="3301810684"/>
                    </a:ext>
                  </a:extLst>
                </a:gridCol>
                <a:gridCol w="6980929">
                  <a:extLst>
                    <a:ext uri="{9D8B030D-6E8A-4147-A177-3AD203B41FA5}">
                      <a16:colId xmlns:a16="http://schemas.microsoft.com/office/drawing/2014/main" val="3778236354"/>
                    </a:ext>
                  </a:extLst>
                </a:gridCol>
              </a:tblGrid>
              <a:tr h="337672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Intervention Type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Comprehensive Package (High Risk)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extLst>
                  <a:ext uri="{0D108BD9-81ED-4DB2-BD59-A6C34878D82A}">
                    <a16:rowId xmlns:a16="http://schemas.microsoft.com/office/drawing/2014/main" val="604954369"/>
                  </a:ext>
                </a:extLst>
              </a:tr>
              <a:tr h="208503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Biomedical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HIV: Minimum package + </a:t>
                      </a:r>
                      <a:r>
                        <a:rPr lang="en-US" sz="1800" u="none" strike="noStrike" dirty="0" err="1">
                          <a:effectLst/>
                          <a:latin typeface="Maiandra GD" panose="020E0502030308020204" pitchFamily="34" charset="0"/>
                        </a:rPr>
                        <a:t>PrEP</a:t>
                      </a: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, PEP, STI management, mental health referral.</a:t>
                      </a:r>
                      <a:b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SGBV: Minimum package + mental health care, follow-up testing, police referral.</a:t>
                      </a:r>
                      <a:b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Adolescent Pregnancy: Minimum + full contraceptive mix including emergency contraception, ANC initiation, STI management. </a:t>
                      </a:r>
                      <a:endParaRPr lang="en-US" sz="1800" b="0" i="0" u="none" strike="noStrike" dirty="0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extLst>
                  <a:ext uri="{0D108BD9-81ED-4DB2-BD59-A6C34878D82A}">
                    <a16:rowId xmlns:a16="http://schemas.microsoft.com/office/drawing/2014/main" val="3621565538"/>
                  </a:ext>
                </a:extLst>
              </a:tr>
              <a:tr h="1793810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Behavioural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HIV: Minimum package + high-intensity SBC, mentorship, targeted high-risk programmes.</a:t>
                      </a:r>
                      <a:b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SGBV: Minimum package + comprehensive trauma counselling, targeted SBC interventions.</a:t>
                      </a:r>
                      <a:b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>
                          <a:effectLst/>
                          <a:latin typeface="Maiandra GD" panose="020E0502030308020204" pitchFamily="34" charset="0"/>
                        </a:rPr>
                        <a:t>Adolescent Pregnancy: Minimum + intensive SBC, mentorship, digital outreach, peer education.</a:t>
                      </a:r>
                      <a:endParaRPr lang="en-US" sz="1800" b="0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extLst>
                  <a:ext uri="{0D108BD9-81ED-4DB2-BD59-A6C34878D82A}">
                    <a16:rowId xmlns:a16="http://schemas.microsoft.com/office/drawing/2014/main" val="2219345864"/>
                  </a:ext>
                </a:extLst>
              </a:tr>
              <a:tr h="1793810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b="1" u="none" strike="noStrike">
                          <a:effectLst/>
                          <a:latin typeface="Maiandra GD" panose="020E0502030308020204" pitchFamily="34" charset="0"/>
                        </a:rPr>
                        <a:t>Structural</a:t>
                      </a:r>
                      <a:endParaRPr lang="en-US" sz="1800" b="1" i="0" u="none" strike="noStrike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HIV: Minimum package + social protection, livelihood support, norms-change initiatives.</a:t>
                      </a:r>
                      <a:b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SGBV: Minimum package + legal aid, justice linkage, safe shelter access, livelihood support.</a:t>
                      </a:r>
                      <a:b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</a:br>
                      <a:r>
                        <a:rPr lang="en-US" sz="1800" u="none" strike="noStrike" dirty="0">
                          <a:effectLst/>
                          <a:latin typeface="Maiandra GD" panose="020E0502030308020204" pitchFamily="34" charset="0"/>
                        </a:rPr>
                        <a:t>Adolescent Pregnancy: Minimum + targeted interventions, social/livelihood support, legal support.</a:t>
                      </a:r>
                      <a:endParaRPr lang="en-US" sz="1800" b="0" i="0" u="none" strike="noStrike" dirty="0">
                        <a:solidFill>
                          <a:srgbClr val="404040"/>
                        </a:solidFill>
                        <a:effectLst/>
                        <a:latin typeface="Maiandra GD" panose="020E0502030308020204" pitchFamily="34" charset="0"/>
                      </a:endParaRPr>
                    </a:p>
                  </a:txBody>
                  <a:tcPr marL="185712" marR="5158" marT="5158" marB="0" anchor="ctr"/>
                </a:tc>
                <a:extLst>
                  <a:ext uri="{0D108BD9-81ED-4DB2-BD59-A6C34878D82A}">
                    <a16:rowId xmlns:a16="http://schemas.microsoft.com/office/drawing/2014/main" val="228237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9202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80" t="21065"/>
          <a:stretch>
            <a:fillRect/>
          </a:stretch>
        </p:blipFill>
        <p:spPr>
          <a:xfrm>
            <a:off x="84840" y="1753386"/>
            <a:ext cx="14545559" cy="644192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AAA6EC9-6B18-B92E-F0A1-549F49D835FD}"/>
              </a:ext>
            </a:extLst>
          </p:cNvPr>
          <p:cNvSpPr txBox="1">
            <a:spLocks/>
          </p:cNvSpPr>
          <p:nvPr/>
        </p:nvSpPr>
        <p:spPr>
          <a:xfrm>
            <a:off x="690648" y="313636"/>
            <a:ext cx="13249103" cy="1204080"/>
          </a:xfr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C00000"/>
                </a:solidFill>
                <a:latin typeface="Maiandra GD" panose="020E0502030308020204" pitchFamily="34" charset="0"/>
              </a:rPr>
              <a:t>Recommendations for Triple Threat Programming based on analysis presented</a:t>
            </a:r>
            <a:br>
              <a:rPr lang="en-US" sz="4000" b="1" dirty="0">
                <a:solidFill>
                  <a:srgbClr val="C00000"/>
                </a:solidFill>
                <a:latin typeface="Maiandra GD" panose="020E0502030308020204" pitchFamily="34" charset="0"/>
              </a:rPr>
            </a:br>
            <a:endParaRPr lang="en-US" sz="4000" dirty="0">
              <a:solidFill>
                <a:srgbClr val="C00000"/>
              </a:solidFill>
            </a:endParaRPr>
          </a:p>
        </p:txBody>
      </p:sp>
      <p:pic>
        <p:nvPicPr>
          <p:cNvPr id="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6CA1A294-B8E6-6968-2AE2-E9BCD24E6A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334940" y="7661589"/>
            <a:ext cx="2295460" cy="568012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D6B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08239" y="576072"/>
            <a:ext cx="6549746" cy="70774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B3EFD2-7500-B838-673D-82675A242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1202" y="772160"/>
            <a:ext cx="4963819" cy="668527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14" y="576072"/>
            <a:ext cx="6549745" cy="70774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2E7E5C-F7E5-9B63-64A7-44A4A7B15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035" y="772161"/>
            <a:ext cx="5448502" cy="668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53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6ADE45BC-A7B9-4909-9229-0B9E4243D3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596335"/>
              </p:ext>
            </p:extLst>
          </p:nvPr>
        </p:nvGraphicFramePr>
        <p:xfrm>
          <a:off x="6019800" y="1612562"/>
          <a:ext cx="8228365" cy="5989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3B52A628-B188-0E18-4AD8-D13B79B85DB9}"/>
              </a:ext>
            </a:extLst>
          </p:cNvPr>
          <p:cNvSpPr txBox="1">
            <a:spLocks/>
          </p:cNvSpPr>
          <p:nvPr/>
        </p:nvSpPr>
        <p:spPr>
          <a:xfrm>
            <a:off x="9739459" y="1042148"/>
            <a:ext cx="4890942" cy="57041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40" b="1" dirty="0">
                <a:solidFill>
                  <a:srgbClr val="0070C0"/>
                </a:solidFill>
                <a:latin typeface="Maiandra GD" panose="020E0502030308020204" pitchFamily="34" charset="0"/>
              </a:rPr>
              <a:t>Key Characteristics</a:t>
            </a:r>
          </a:p>
        </p:txBody>
      </p:sp>
      <p:pic>
        <p:nvPicPr>
          <p:cNvPr id="5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CED7C08C-949B-55F5-0C18-F3FDAB754D5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093631" y="7601876"/>
            <a:ext cx="2536769" cy="627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4EA1932-2E1C-4012-84CB-3539DC1272D0}"/>
              </a:ext>
            </a:extLst>
          </p:cNvPr>
          <p:cNvSpPr/>
          <p:nvPr/>
        </p:nvSpPr>
        <p:spPr>
          <a:xfrm>
            <a:off x="78376" y="313511"/>
            <a:ext cx="5179424" cy="6361610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/>
          </a:bodyPr>
          <a:lstStyle/>
          <a:p>
            <a:pPr indent="-274320">
              <a:lnSpc>
                <a:spcPct val="120000"/>
              </a:lnSpc>
              <a:spcBef>
                <a:spcPts val="1116"/>
              </a:spcBef>
              <a:spcAft>
                <a:spcPts val="720"/>
              </a:spcAft>
              <a:buSzPct val="80000"/>
            </a:pPr>
            <a:r>
              <a:rPr lang="en-US" sz="4800" b="1" spc="180" dirty="0">
                <a:solidFill>
                  <a:schemeClr val="accent2">
                    <a:lumMod val="50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What is Program Science</a:t>
            </a:r>
            <a:endParaRPr lang="en-US" sz="4800" b="1" i="1" spc="180" dirty="0">
              <a:solidFill>
                <a:schemeClr val="accent2">
                  <a:lumMod val="50000"/>
                </a:schemeClr>
              </a:solidFill>
              <a:latin typeface="Maiandra GD" panose="020E0502030308020204" pitchFamily="34" charset="0"/>
            </a:endParaRPr>
          </a:p>
          <a:p>
            <a:pPr indent="-274320">
              <a:lnSpc>
                <a:spcPct val="120000"/>
              </a:lnSpc>
              <a:spcBef>
                <a:spcPts val="1116"/>
              </a:spcBef>
              <a:spcAft>
                <a:spcPts val="720"/>
              </a:spcAft>
              <a:buSzPct val="80000"/>
            </a:pPr>
            <a:r>
              <a:rPr lang="en-US" sz="2880" spc="180" dirty="0">
                <a:solidFill>
                  <a:srgbClr val="0070C0"/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The systematic application of scientific knowledge to improve the resourcing, design, implementation and evaluation of health programs.</a:t>
            </a:r>
          </a:p>
        </p:txBody>
      </p:sp>
    </p:spTree>
    <p:extLst>
      <p:ext uri="{BB962C8B-B14F-4D97-AF65-F5344CB8AC3E}">
        <p14:creationId xmlns:p14="http://schemas.microsoft.com/office/powerpoint/2010/main" val="1396870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8B6C507A-206C-24C2-C735-B51C2B5160A9}"/>
              </a:ext>
            </a:extLst>
          </p:cNvPr>
          <p:cNvGraphicFramePr>
            <a:graphicFrameLocks/>
          </p:cNvGraphicFramePr>
          <p:nvPr/>
        </p:nvGraphicFramePr>
        <p:xfrm>
          <a:off x="746760" y="1935481"/>
          <a:ext cx="12649200" cy="5666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B1C9DC3E-8F8B-FE23-21D4-30659DD80E25}"/>
              </a:ext>
            </a:extLst>
          </p:cNvPr>
          <p:cNvSpPr txBox="1">
            <a:spLocks/>
          </p:cNvSpPr>
          <p:nvPr/>
        </p:nvSpPr>
        <p:spPr>
          <a:xfrm>
            <a:off x="712816" y="489535"/>
            <a:ext cx="12649200" cy="1045243"/>
          </a:xfrm>
          <a:prstGeom prst="rect">
            <a:avLst/>
          </a:prstGeom>
        </p:spPr>
        <p:txBody>
          <a:bodyPr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Maiandra GD" panose="020E0502030308020204" pitchFamily="34" charset="0"/>
                <a:cs typeface="Arial" panose="020B0604020202020204" pitchFamily="34" charset="0"/>
              </a:rPr>
              <a:t>What is Effective Program Coverage Framework?</a:t>
            </a:r>
          </a:p>
        </p:txBody>
      </p:sp>
      <p:pic>
        <p:nvPicPr>
          <p:cNvPr id="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D08A0323-4F8E-2FC7-74BB-9B181FE2584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093631" y="7601876"/>
            <a:ext cx="2536769" cy="627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538302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504968F-49BE-5208-8302-D9ECFE09B4E3}"/>
              </a:ext>
            </a:extLst>
          </p:cNvPr>
          <p:cNvSpPr txBox="1">
            <a:spLocks/>
          </p:cNvSpPr>
          <p:nvPr/>
        </p:nvSpPr>
        <p:spPr>
          <a:xfrm>
            <a:off x="217480" y="807541"/>
            <a:ext cx="6317643" cy="1049301"/>
          </a:xfrm>
          <a:prstGeom prst="rect">
            <a:avLst/>
          </a:prstGeom>
        </p:spPr>
        <p:txBody>
          <a:bodyPr vert="horz" lIns="109728" tIns="54864" rIns="109728" bIns="54864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720"/>
              </a:spcAft>
            </a:pPr>
            <a:r>
              <a:rPr lang="en-US" sz="4800" b="1" dirty="0">
                <a:solidFill>
                  <a:srgbClr val="C00000"/>
                </a:solidFill>
                <a:latin typeface="Maiandra GD" panose="020E0502030308020204" pitchFamily="34" charset="0"/>
              </a:rPr>
              <a:t>Effective Coverage Cascade for population level impact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C14430-9474-7887-C65F-18893AB15313}"/>
              </a:ext>
            </a:extLst>
          </p:cNvPr>
          <p:cNvSpPr txBox="1">
            <a:spLocks/>
          </p:cNvSpPr>
          <p:nvPr/>
        </p:nvSpPr>
        <p:spPr>
          <a:xfrm>
            <a:off x="0" y="2445122"/>
            <a:ext cx="6535123" cy="4836564"/>
          </a:xfrm>
          <a:prstGeom prst="rect">
            <a:avLst/>
          </a:prstGeom>
        </p:spPr>
        <p:txBody>
          <a:bodyPr vert="horz" lIns="109728" tIns="54864" rIns="109728" bIns="54864" rtlCol="0" anchor="t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320" b="1" dirty="0">
                <a:solidFill>
                  <a:srgbClr val="00B0F0"/>
                </a:solidFill>
                <a:latin typeface="Maiandra GD" panose="020E0502030308020204" pitchFamily="34" charset="0"/>
              </a:rPr>
              <a:t>Four coverage dimensions</a:t>
            </a:r>
          </a:p>
          <a:p>
            <a:endParaRPr lang="en-US" sz="2520" b="1" dirty="0">
              <a:latin typeface="Maiandra GD" panose="020E0502030308020204" pitchFamily="34" charset="0"/>
            </a:endParaRPr>
          </a:p>
          <a:p>
            <a:r>
              <a:rPr lang="en-US" sz="2520" b="1" dirty="0">
                <a:latin typeface="Maiandra GD" panose="020E0502030308020204" pitchFamily="34" charset="0"/>
              </a:rPr>
              <a:t>Required coverage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520" dirty="0">
                <a:latin typeface="Maiandra GD" panose="020E0502030308020204" pitchFamily="34" charset="0"/>
              </a:rPr>
              <a:t>Defines which populations/geographies would be prioritized by programs to drive most beneficial impact</a:t>
            </a:r>
          </a:p>
          <a:p>
            <a:r>
              <a:rPr lang="en-US" sz="2520" b="1" dirty="0">
                <a:latin typeface="Maiandra GD" panose="020E0502030308020204" pitchFamily="34" charset="0"/>
              </a:rPr>
              <a:t>Availability coverage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520" dirty="0">
                <a:latin typeface="Maiandra GD" panose="020E0502030308020204" pitchFamily="34" charset="0"/>
              </a:rPr>
              <a:t>program’s capacity to provide appropriate, high-quality services to prioritized populations/geographies</a:t>
            </a:r>
          </a:p>
          <a:p>
            <a:r>
              <a:rPr lang="en-US" sz="2520" b="1" dirty="0">
                <a:latin typeface="Maiandra GD" panose="020E0502030308020204" pitchFamily="34" charset="0"/>
              </a:rPr>
              <a:t>Contact coverage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520" dirty="0">
                <a:latin typeface="Maiandra GD" panose="020E0502030308020204" pitchFamily="34" charset="0"/>
              </a:rPr>
              <a:t>Contact between service delivery platforms and service users</a:t>
            </a:r>
          </a:p>
          <a:p>
            <a:r>
              <a:rPr lang="en-US" sz="2520" b="1" dirty="0">
                <a:latin typeface="Maiandra GD" panose="020E0502030308020204" pitchFamily="34" charset="0"/>
              </a:rPr>
              <a:t>Utilization coverage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520" dirty="0">
                <a:latin typeface="Maiandra GD" panose="020E0502030308020204" pitchFamily="34" charset="0"/>
              </a:rPr>
              <a:t>Uptake of services by prioritized populations within the prioritized geographies</a:t>
            </a:r>
          </a:p>
        </p:txBody>
      </p:sp>
      <p:pic>
        <p:nvPicPr>
          <p:cNvPr id="4" name="Picture Placeholder 6" descr="A diagram of coverage&#10;&#10;AI-generated content may be incorrect.">
            <a:extLst>
              <a:ext uri="{FF2B5EF4-FFF2-40B4-BE49-F238E27FC236}">
                <a16:creationId xmlns:a16="http://schemas.microsoft.com/office/drawing/2014/main" id="{07CAE222-D114-B2E3-EBEC-6C5F5898C5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6535124" y="947914"/>
            <a:ext cx="7877797" cy="6513589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B353A28E-B895-D82B-6838-629AC34CE4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093631" y="7601876"/>
            <a:ext cx="2536769" cy="627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5749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92E40-530D-5435-BD0D-7CBEE62AC0D0}"/>
              </a:ext>
            </a:extLst>
          </p:cNvPr>
          <p:cNvSpPr txBox="1">
            <a:spLocks/>
          </p:cNvSpPr>
          <p:nvPr/>
        </p:nvSpPr>
        <p:spPr>
          <a:xfrm>
            <a:off x="0" y="458181"/>
            <a:ext cx="14051280" cy="1590676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720"/>
              </a:spcAft>
            </a:pPr>
            <a:r>
              <a:rPr lang="en-US" sz="4320" b="1" dirty="0">
                <a:solidFill>
                  <a:srgbClr val="0070C0"/>
                </a:solidFill>
                <a:latin typeface="Maiandra GD" panose="020E0502030308020204" pitchFamily="34" charset="0"/>
              </a:rPr>
              <a:t>Programming cycle of embedded research and learning</a:t>
            </a:r>
          </a:p>
        </p:txBody>
      </p:sp>
      <p:pic>
        <p:nvPicPr>
          <p:cNvPr id="5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AA0D732F-1416-E722-D921-16E714EAA2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093631" y="7601876"/>
            <a:ext cx="2536769" cy="627724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FFB5C29C-F59A-7686-FC65-503E5D4D2FE4}"/>
              </a:ext>
            </a:extLst>
          </p:cNvPr>
          <p:cNvGraphicFramePr/>
          <p:nvPr/>
        </p:nvGraphicFramePr>
        <p:xfrm>
          <a:off x="499656" y="2466976"/>
          <a:ext cx="13480868" cy="4945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8916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68351-34C7-B435-129E-1EDA0E3A3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7A0524A7-2243-AEFA-6FB1-4921CD26CC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1748578" y="7516493"/>
            <a:ext cx="2881823" cy="713107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4DACDA-97F6-5B0D-023E-43DF9F83D6D8}"/>
              </a:ext>
            </a:extLst>
          </p:cNvPr>
          <p:cNvSpPr txBox="1"/>
          <p:nvPr/>
        </p:nvSpPr>
        <p:spPr>
          <a:xfrm>
            <a:off x="0" y="184849"/>
            <a:ext cx="1444224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300" b="1" dirty="0">
                <a:solidFill>
                  <a:srgbClr val="002060"/>
                </a:solidFill>
                <a:latin typeface="Maiandra GD" panose="020E0502030308020204" pitchFamily="34" charset="0"/>
              </a:rPr>
              <a:t>Status of Triple Threat Among Adolescents and Young People (10-19) in Kenya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F28519-2648-7430-B59F-4581D36B8327}"/>
              </a:ext>
            </a:extLst>
          </p:cNvPr>
          <p:cNvSpPr txBox="1"/>
          <p:nvPr/>
        </p:nvSpPr>
        <p:spPr>
          <a:xfrm>
            <a:off x="0" y="7838777"/>
            <a:ext cx="7315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>
                <a:latin typeface="Georgia" panose="02040502050405020303" pitchFamily="18" charset="0"/>
              </a:rPr>
              <a:t>Source: NSDCC, Kenya HIV Estimates Report 2025</a:t>
            </a:r>
            <a:endParaRPr lang="en-KE" sz="1200" i="1" dirty="0">
              <a:latin typeface="Georgia" panose="020405020504050203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4F59D5-5F9C-1B3D-C369-CDF70CA88B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927" t="21624" r="44169" b="27642"/>
          <a:stretch>
            <a:fillRect/>
          </a:stretch>
        </p:blipFill>
        <p:spPr bwMode="auto">
          <a:xfrm>
            <a:off x="8764447" y="2452769"/>
            <a:ext cx="5865954" cy="36465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B2CF50-2D60-AB6B-58B6-CCD65ED8F0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069" y="1035634"/>
            <a:ext cx="8280640" cy="648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6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7136CA-3B8B-827E-D038-FEB81757BB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8106" y="2450312"/>
            <a:ext cx="10554187" cy="56442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F1634E-1853-DB30-26B5-0EE0291C902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50655" y="844206"/>
            <a:ext cx="6363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aiandra GD" panose="020E0502030308020204" pitchFamily="34" charset="0"/>
                <a:cs typeface="Tw Cen MT"/>
              </a:rPr>
              <a:t>Unfilled gaps for adolescent girls living in poverty, who have higher vulnerability to  sexual and  gender-based violence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06DF1A-ECBA-79BE-128B-0FC703042EA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366" y="792554"/>
            <a:ext cx="6363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aiandra GD" panose="020E0502030308020204" pitchFamily="34" charset="0"/>
              </a:rPr>
              <a:t>We have too many siloed </a:t>
            </a:r>
            <a:r>
              <a:rPr lang="en-US" sz="2400" dirty="0" err="1">
                <a:latin typeface="Maiandra GD" panose="020E0502030308020204" pitchFamily="34" charset="0"/>
              </a:rPr>
              <a:t>programmes</a:t>
            </a:r>
            <a:r>
              <a:rPr lang="en-US" sz="2400" dirty="0">
                <a:latin typeface="Maiandra GD" panose="020E0502030308020204" pitchFamily="34" charset="0"/>
              </a:rPr>
              <a:t> that often don’t apply human-</a:t>
            </a:r>
            <a:r>
              <a:rPr lang="en-US" sz="2400" dirty="0" err="1">
                <a:latin typeface="Maiandra GD" panose="020E0502030308020204" pitchFamily="34" charset="0"/>
              </a:rPr>
              <a:t>centred</a:t>
            </a:r>
            <a:r>
              <a:rPr lang="en-US" sz="2400" dirty="0">
                <a:latin typeface="Maiandra GD" panose="020E0502030308020204" pitchFamily="34" charset="0"/>
              </a:rPr>
              <a:t> approaches  and  rely on outdated solutions to make a large-scale impact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7860E6-C89C-6940-3B11-12071A0EFB0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459036" y="112083"/>
            <a:ext cx="7074181" cy="732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760" b="1" dirty="0">
                <a:solidFill>
                  <a:srgbClr val="002060"/>
                </a:solidFill>
                <a:latin typeface="Maiandra GD" panose="020E0502030308020204" pitchFamily="34" charset="0"/>
                <a:ea typeface="ＭＳ Ｐゴシック" pitchFamily="34" charset="-128"/>
                <a:cs typeface="Tw Cen MT Std Extra Bold"/>
              </a:rPr>
              <a:t>What is the problem?</a:t>
            </a:r>
          </a:p>
        </p:txBody>
      </p:sp>
      <p:sp>
        <p:nvSpPr>
          <p:cNvPr id="7" name="Equal 52">
            <a:extLst>
              <a:ext uri="{FF2B5EF4-FFF2-40B4-BE49-F238E27FC236}">
                <a16:creationId xmlns:a16="http://schemas.microsoft.com/office/drawing/2014/main" id="{115FCD60-19D4-FDA6-BF10-6BE30BCBD91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29437" y="1172050"/>
            <a:ext cx="591565" cy="431159"/>
          </a:xfrm>
          <a:prstGeom prst="mathEqual">
            <a:avLst/>
          </a:prstGeom>
          <a:solidFill>
            <a:srgbClr val="EE0076"/>
          </a:solidFill>
        </p:spPr>
        <p:txBody>
          <a:bodyPr rtlCol="0" anchor="ctr">
            <a:noAutofit/>
          </a:bodyPr>
          <a:lstStyle/>
          <a:p>
            <a:pPr algn="ctr"/>
            <a:endParaRPr lang="en-US" sz="1200">
              <a:latin typeface="Arial"/>
              <a:cs typeface="Arial"/>
            </a:endParaRPr>
          </a:p>
        </p:txBody>
      </p:sp>
      <p:pic>
        <p:nvPicPr>
          <p:cNvPr id="8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86D0D31A-FA06-2D14-8B76-88C656DF4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12687515" y="7748833"/>
            <a:ext cx="1942886" cy="480767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4289005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68BF5-AAB7-84C0-2346-77B153BD46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336" y="1378180"/>
            <a:ext cx="12760609" cy="3944532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2060"/>
                </a:solidFill>
                <a:latin typeface="Maiandra GD" panose="020E0502030308020204" pitchFamily="34" charset="0"/>
              </a:rPr>
              <a:t>National Vs. Nairobi County</a:t>
            </a:r>
            <a:br>
              <a:rPr lang="en-US" sz="6000" b="1" dirty="0"/>
            </a:br>
            <a:br>
              <a:rPr lang="en-US" sz="6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Maiandra GD" panose="020E0502030308020204" pitchFamily="34" charset="0"/>
              </a:rPr>
            </a:br>
            <a:endParaRPr lang="en-US" sz="6000" b="1" dirty="0">
              <a:solidFill>
                <a:schemeClr val="tx2">
                  <a:lumMod val="50000"/>
                  <a:lumOff val="50000"/>
                </a:schemeClr>
              </a:solidFill>
              <a:latin typeface="Maiandra GD" panose="020E0502030308020204" pitchFamily="34" charset="0"/>
            </a:endParaRPr>
          </a:p>
        </p:txBody>
      </p:sp>
      <p:pic>
        <p:nvPicPr>
          <p:cNvPr id="4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3D89E5FB-B4E4-15FC-075D-A2F4A41C6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4749794" y="32332"/>
            <a:ext cx="4095764" cy="1013497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pic>
        <p:nvPicPr>
          <p:cNvPr id="5" name="Picture 4" descr="Logo&#10;&#10;Description automatically generated with low confidence">
            <a:extLst>
              <a:ext uri="{FF2B5EF4-FFF2-40B4-BE49-F238E27FC236}">
                <a16:creationId xmlns:a16="http://schemas.microsoft.com/office/drawing/2014/main" id="{12883F30-74C4-A751-5CE3-DEA4AE2BCC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5653" y="19557"/>
            <a:ext cx="1702676" cy="17026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4D85B0-3B83-D427-5033-02EF492A9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23414" y="7797967"/>
            <a:ext cx="892531" cy="4316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D39F5D-B5C5-EC52-D178-E8F9B9A4D4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1" y="3648334"/>
            <a:ext cx="3747665" cy="449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305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9775</TotalTime>
  <Words>1737</Words>
  <Application>Microsoft Office PowerPoint</Application>
  <PresentationFormat>Custom</PresentationFormat>
  <Paragraphs>269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Georgia</vt:lpstr>
      <vt:lpstr>Aptos</vt:lpstr>
      <vt:lpstr>Arial</vt:lpstr>
      <vt:lpstr>Maiandra GD</vt:lpstr>
      <vt:lpstr>Wingdings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National Vs. Nairobi County  </vt:lpstr>
      <vt:lpstr>Putting science into practice</vt:lpstr>
      <vt:lpstr>PowerPoint Presentation</vt:lpstr>
      <vt:lpstr>PowerPoint Presentation</vt:lpstr>
      <vt:lpstr>PowerPoint Presentation</vt:lpstr>
      <vt:lpstr>HIV incidence rate among adolescents aged 10-19 years (2024 )</vt:lpstr>
      <vt:lpstr>Incidence of pregnancies among adolescents aged 10-19 years (2024)</vt:lpstr>
      <vt:lpstr>Incidence of SGBV among adolescents aged 10-17 years (2024 )</vt:lpstr>
      <vt:lpstr>Determination of entry point for Nairobi County  </vt:lpstr>
      <vt:lpstr>PowerPoint Presentation</vt:lpstr>
      <vt:lpstr>Minimum Service Packages for all Counties</vt:lpstr>
      <vt:lpstr>Comprehensive Packages for Moderate and High Burden Counties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Peter Arimi</dc:creator>
  <cp:lastModifiedBy>Irene Gomba</cp:lastModifiedBy>
  <cp:revision>38</cp:revision>
  <dcterms:created xsi:type="dcterms:W3CDTF">2026-01-19T11:58:58Z</dcterms:created>
  <dcterms:modified xsi:type="dcterms:W3CDTF">2026-04-23T07:55:56Z</dcterms:modified>
</cp:coreProperties>
</file>