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124817693" r:id="rId2"/>
    <p:sldId id="2124817694" r:id="rId3"/>
    <p:sldId id="2124817703" r:id="rId4"/>
    <p:sldId id="2124817696" r:id="rId5"/>
    <p:sldId id="2124817704" r:id="rId6"/>
    <p:sldId id="2124817698" r:id="rId7"/>
    <p:sldId id="2124817699" r:id="rId8"/>
    <p:sldId id="2124817700" r:id="rId9"/>
    <p:sldId id="2124817701" r:id="rId10"/>
    <p:sldId id="2124817702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1258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0D1A0-3385-49E4-AD55-4BE64411F3D1}" type="datetime1">
              <a:rPr lang="en-US"/>
              <a:pPr>
                <a:defRPr/>
              </a:pPr>
              <a:t>4/22/2026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917FA-A0D9-40DD-8261-6B802C0CE1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9903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757CF-FC38-4050-B60A-610DAE76C398}" type="datetime1">
              <a:rPr lang="en-US"/>
              <a:pPr>
                <a:defRPr/>
              </a:pPr>
              <a:t>4/22/2026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C3B3D-8D77-440F-ABB6-87AD7C5B6C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493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C0994-AE93-4DA3-B6C2-E86A99BF9517}" type="datetime1">
              <a:rPr lang="en-US"/>
              <a:pPr>
                <a:defRPr/>
              </a:pPr>
              <a:t>4/22/2026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520F4-30D0-4565-AF9C-D0B9FE55E7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6849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35309-29A8-40D8-8095-AE715ED046E2}" type="datetime1">
              <a:rPr lang="en-US"/>
              <a:pPr>
                <a:defRPr/>
              </a:pPr>
              <a:t>4/22/2026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EE779-5D1E-46D1-950E-65524DB18E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272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5018E-D454-4D61-AB9C-0FED85B24724}" type="datetime1">
              <a:rPr lang="en-US"/>
              <a:pPr>
                <a:defRPr/>
              </a:pPr>
              <a:t>4/22/2026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1EC82-A31A-414B-8B13-0472C10BE3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5512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39D31-8B79-42F6-B809-0416FBA5D9F1}" type="datetime1">
              <a:rPr lang="en-US"/>
              <a:pPr>
                <a:defRPr/>
              </a:pPr>
              <a:t>4/22/2026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42980-6065-4371-9828-C6BB8C78C3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1492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F8F70-A1F5-42FB-9389-5E1020F90A2D}" type="datetime1">
              <a:rPr lang="en-US"/>
              <a:pPr>
                <a:defRPr/>
              </a:pPr>
              <a:t>4/22/2026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4817D-16EF-49E5-A1AC-586CC3E04E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3877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D6483-4D4A-4415-8743-F22792139F52}" type="datetime1">
              <a:rPr lang="en-US"/>
              <a:pPr>
                <a:defRPr/>
              </a:pPr>
              <a:t>4/22/2026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EEF2A-5E51-4298-9CC8-22B24B35EB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4012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89D5B-F0DA-477C-855F-ACD2F265A31A}" type="datetime1">
              <a:rPr lang="en-US"/>
              <a:pPr>
                <a:defRPr/>
              </a:pPr>
              <a:t>4/22/2026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A53826-21ED-45AC-AE85-5E8B45BE24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81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62776-F85B-4112-BAAF-71D4875F1758}" type="datetime1">
              <a:rPr lang="en-US"/>
              <a:pPr>
                <a:defRPr/>
              </a:pPr>
              <a:t>4/22/2026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3AE43-DEFB-4BE4-9A06-D5636F9D15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9156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8BF51-36BF-40D1-9082-CF2FB8D970C4}" type="datetime1">
              <a:rPr lang="en-US"/>
              <a:pPr>
                <a:defRPr/>
              </a:pPr>
              <a:t>4/22/2026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2BA21-4D28-432F-9671-4A94B1BC3A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9650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F352ACA-71E6-425E-917F-3DD880D61386}" type="datetime1">
              <a:rPr lang="en-US"/>
              <a:pPr>
                <a:defRPr/>
              </a:pPr>
              <a:t>4/22/2026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F084998-43B3-427E-A29D-C4D03173C4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6560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3429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3429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2pPr>
      <a:lvl3pPr algn="ctr" defTabSz="3429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3pPr>
      <a:lvl4pPr algn="ctr" defTabSz="3429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4pPr>
      <a:lvl5pPr algn="ctr" defTabSz="3429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5pPr>
      <a:lvl6pPr marL="342900" algn="ctr" defTabSz="3429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6pPr>
      <a:lvl7pPr marL="685800" algn="ctr" defTabSz="3429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7pPr>
      <a:lvl8pPr marL="1028700" algn="ctr" defTabSz="3429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8pPr>
      <a:lvl9pPr marL="1371600" algn="ctr" defTabSz="3429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57175" indent="-257175" algn="l" defTabSz="3429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32515"/>
            <a:ext cx="7772400" cy="1845577"/>
          </a:xfrm>
        </p:spPr>
        <p:txBody>
          <a:bodyPr/>
          <a:lstStyle/>
          <a:p>
            <a:r>
              <a:rPr dirty="0"/>
              <a:t>Strengthening Adolescent Health Systems for an Integrated Response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103927"/>
            <a:ext cx="6400800" cy="2869034"/>
          </a:xfrm>
        </p:spPr>
        <p:txBody>
          <a:bodyPr/>
          <a:lstStyle/>
          <a:p>
            <a:r>
              <a:rPr dirty="0"/>
              <a:t>A Health Systems Approach to Addressing the Triple Threat</a:t>
            </a:r>
          </a:p>
          <a:p>
            <a:endParaRPr dirty="0"/>
          </a:p>
          <a:p>
            <a:r>
              <a:rPr lang="en-US" dirty="0"/>
              <a:t>Caroline </a:t>
            </a:r>
            <a:r>
              <a:rPr lang="en-US" dirty="0" err="1"/>
              <a:t>Muthuri</a:t>
            </a:r>
            <a:r>
              <a:rPr lang="en-US" dirty="0"/>
              <a:t> </a:t>
            </a:r>
          </a:p>
          <a:p>
            <a:r>
              <a:rPr dirty="0"/>
              <a:t>On behalf of Head of Adolescent Health Section</a:t>
            </a:r>
          </a:p>
          <a:p>
            <a:r>
              <a:rPr dirty="0"/>
              <a:t>NSDCC Multi-</a:t>
            </a:r>
            <a:r>
              <a:rPr dirty="0" err="1"/>
              <a:t>Sectoral</a:t>
            </a:r>
            <a:r>
              <a:rPr dirty="0"/>
              <a:t> Coordination Meeting, </a:t>
            </a:r>
            <a:r>
              <a:rPr dirty="0" err="1"/>
              <a:t>Machakos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092833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Conclusion: The Machakos Commitment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endParaRPr dirty="0"/>
          </a:p>
          <a:p>
            <a:pPr marL="0" indent="0">
              <a:spcAft>
                <a:spcPts val="1000"/>
              </a:spcAft>
              <a:buNone/>
              <a:defRPr sz="1800" b="1">
                <a:solidFill>
                  <a:srgbClr val="002060"/>
                </a:solidFill>
              </a:defRPr>
            </a:pPr>
            <a:r>
              <a:rPr dirty="0"/>
              <a:t>Systems Strengthen Outcomes</a:t>
            </a:r>
          </a:p>
          <a:p>
            <a:pPr>
              <a:spcBef>
                <a:spcPts val="500"/>
              </a:spcBef>
              <a:defRPr sz="1600"/>
            </a:pPr>
            <a:r>
              <a:rPr dirty="0"/>
              <a:t>Immediate Action: Finalizing </a:t>
            </a:r>
            <a:r>
              <a:rPr dirty="0" err="1"/>
              <a:t>costed</a:t>
            </a:r>
            <a:r>
              <a:rPr dirty="0"/>
              <a:t>, county-level Triple Threat implementation plans.</a:t>
            </a:r>
          </a:p>
          <a:p>
            <a:pPr>
              <a:spcBef>
                <a:spcPts val="500"/>
              </a:spcBef>
              <a:defRPr sz="1600"/>
            </a:pPr>
            <a:r>
              <a:rPr dirty="0"/>
              <a:t>The Mandate: Design systems for the most vulnerable to protect the demographic dividend.</a:t>
            </a:r>
          </a:p>
          <a:p>
            <a:pPr>
              <a:spcBef>
                <a:spcPts val="500"/>
              </a:spcBef>
              <a:defRPr sz="1600"/>
            </a:pPr>
            <a:r>
              <a:rPr dirty="0"/>
              <a:t>Integration Necessity: Integration is not just a strategic choice; it is a clinical necessity.</a:t>
            </a:r>
          </a:p>
          <a:p>
            <a:pPr>
              <a:spcBef>
                <a:spcPts val="500"/>
              </a:spcBef>
              <a:defRPr sz="1600"/>
            </a:pPr>
            <a:r>
              <a:rPr dirty="0"/>
              <a:t>Commitment: All-of-government approach to achieve the Triple Zero goal.</a:t>
            </a:r>
          </a:p>
        </p:txBody>
      </p:sp>
    </p:spTree>
    <p:extLst>
      <p:ext uri="{BB962C8B-B14F-4D97-AF65-F5344CB8AC3E}">
        <p14:creationId xmlns:p14="http://schemas.microsoft.com/office/powerpoint/2010/main" val="2676688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The Mandate: Beyond the Syndemic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endParaRPr dirty="0"/>
          </a:p>
          <a:p>
            <a:pPr marL="0" indent="0">
              <a:spcAft>
                <a:spcPts val="1000"/>
              </a:spcAft>
              <a:buNone/>
              <a:defRPr sz="1800" b="1">
                <a:solidFill>
                  <a:srgbClr val="002060"/>
                </a:solidFill>
              </a:defRPr>
            </a:pPr>
            <a:r>
              <a:rPr dirty="0"/>
              <a:t>Building Adolescent-Responsive Systems</a:t>
            </a:r>
          </a:p>
          <a:p>
            <a:pPr>
              <a:spcBef>
                <a:spcPts val="500"/>
              </a:spcBef>
              <a:defRPr sz="1600"/>
            </a:pPr>
            <a:r>
              <a:rPr dirty="0"/>
              <a:t>Vision: Moving from managing incidents to institutionalizing a resilient adolescent health system.</a:t>
            </a:r>
          </a:p>
          <a:p>
            <a:pPr>
              <a:spcBef>
                <a:spcPts val="500"/>
              </a:spcBef>
              <a:defRPr sz="1600"/>
            </a:pPr>
            <a:r>
              <a:rPr dirty="0"/>
              <a:t>Integration Strategy: Recognizing HIV, pregnancy, and GBV as symptoms of shared systemic vulnerabilities.</a:t>
            </a:r>
          </a:p>
          <a:p>
            <a:pPr>
              <a:spcBef>
                <a:spcPts val="500"/>
              </a:spcBef>
              <a:defRPr sz="1600"/>
            </a:pPr>
            <a:r>
              <a:rPr dirty="0"/>
              <a:t>Alignment: Embedding the response into Primary Health Care (PHC), UHC, and Digital Health agendas.</a:t>
            </a:r>
          </a:p>
          <a:p>
            <a:pPr>
              <a:spcBef>
                <a:spcPts val="500"/>
              </a:spcBef>
              <a:defRPr sz="1600"/>
            </a:pPr>
            <a:r>
              <a:rPr dirty="0"/>
              <a:t>Goal: Sustained wellbeing rather than sporadic intervention.</a:t>
            </a:r>
          </a:p>
        </p:txBody>
      </p:sp>
    </p:spTree>
    <p:extLst>
      <p:ext uri="{BB962C8B-B14F-4D97-AF65-F5344CB8AC3E}">
        <p14:creationId xmlns:p14="http://schemas.microsoft.com/office/powerpoint/2010/main" val="3594527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Health Systems Strengthening (HSS) Framework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6EE779-5D1E-46D1-950E-65524DB18EC6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2338" y="1686187"/>
            <a:ext cx="8447713" cy="432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937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Strategic Gap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endParaRPr dirty="0"/>
          </a:p>
          <a:p>
            <a:pPr marL="0" indent="0">
              <a:spcAft>
                <a:spcPts val="1000"/>
              </a:spcAft>
              <a:buNone/>
              <a:defRPr sz="1800" b="1">
                <a:solidFill>
                  <a:srgbClr val="002060"/>
                </a:solidFill>
              </a:defRPr>
            </a:pPr>
            <a:r>
              <a:rPr dirty="0"/>
              <a:t>Status Quo vs. The Goal</a:t>
            </a:r>
          </a:p>
          <a:p>
            <a:pPr>
              <a:spcBef>
                <a:spcPts val="500"/>
              </a:spcBef>
              <a:defRPr sz="1600"/>
            </a:pPr>
            <a:r>
              <a:rPr dirty="0"/>
              <a:t>Current Gap: Indicators remain static in high-burden counties despite policy awareness.</a:t>
            </a:r>
          </a:p>
          <a:p>
            <a:pPr>
              <a:spcBef>
                <a:spcPts val="500"/>
              </a:spcBef>
              <a:defRPr sz="1600"/>
            </a:pPr>
            <a:r>
              <a:rPr dirty="0"/>
              <a:t>Reactive Design: Interventions are often curative-focused and crisis-triggered.</a:t>
            </a:r>
          </a:p>
          <a:p>
            <a:pPr>
              <a:spcBef>
                <a:spcPts val="500"/>
              </a:spcBef>
              <a:defRPr sz="1600"/>
            </a:pPr>
            <a:r>
              <a:rPr dirty="0"/>
              <a:t>The Goal: A preventive, integrated, and proactive system treating the Triple Threat as a single vulnerability.</a:t>
            </a:r>
          </a:p>
          <a:p>
            <a:pPr>
              <a:spcBef>
                <a:spcPts val="500"/>
              </a:spcBef>
              <a:defRPr sz="1600"/>
            </a:pPr>
            <a:r>
              <a:rPr dirty="0"/>
              <a:t>Shift: Comprehensive adolescent-centered care replacing </a:t>
            </a:r>
            <a:r>
              <a:rPr dirty="0" err="1"/>
              <a:t>siloed</a:t>
            </a:r>
            <a:r>
              <a:rPr dirty="0"/>
              <a:t> program management.</a:t>
            </a:r>
          </a:p>
        </p:txBody>
      </p:sp>
    </p:spTree>
    <p:extLst>
      <p:ext uri="{BB962C8B-B14F-4D97-AF65-F5344CB8AC3E}">
        <p14:creationId xmlns:p14="http://schemas.microsoft.com/office/powerpoint/2010/main" val="2878424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Strategy 1: The 'Single Window' Delivery Model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1" y="1869179"/>
            <a:ext cx="8229600" cy="4103782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6EE779-5D1E-46D1-950E-65524DB18EC6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11589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Addressing Structural Invisibility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endParaRPr dirty="0"/>
          </a:p>
          <a:p>
            <a:pPr marL="0" indent="0">
              <a:spcAft>
                <a:spcPts val="1000"/>
              </a:spcAft>
              <a:buNone/>
              <a:defRPr sz="1800" b="1">
                <a:solidFill>
                  <a:srgbClr val="002060"/>
                </a:solidFill>
              </a:defRPr>
            </a:pPr>
            <a:r>
              <a:rPr dirty="0"/>
              <a:t>Ensuring Nobody is Left Behind</a:t>
            </a:r>
          </a:p>
          <a:p>
            <a:pPr>
              <a:spcBef>
                <a:spcPts val="500"/>
              </a:spcBef>
              <a:defRPr sz="1600"/>
            </a:pPr>
            <a:r>
              <a:rPr dirty="0"/>
              <a:t>Invisibility Gap: Often overlooking adolescents with disabilities and those in informal settlements.</a:t>
            </a:r>
          </a:p>
          <a:p>
            <a:pPr>
              <a:spcBef>
                <a:spcPts val="500"/>
              </a:spcBef>
              <a:defRPr sz="1600"/>
            </a:pPr>
            <a:r>
              <a:rPr dirty="0"/>
              <a:t>The 10-14 Cohort: Addressing specific GBV risks and early developmental vulnerabilities.</a:t>
            </a:r>
          </a:p>
          <a:p>
            <a:pPr>
              <a:spcBef>
                <a:spcPts val="500"/>
              </a:spcBef>
              <a:defRPr sz="1600"/>
            </a:pPr>
            <a:r>
              <a:rPr dirty="0"/>
              <a:t>The 19-24 Cohort: Managing the transition out of school-based health support systems.</a:t>
            </a:r>
          </a:p>
          <a:p>
            <a:pPr>
              <a:spcBef>
                <a:spcPts val="500"/>
              </a:spcBef>
              <a:defRPr sz="1600"/>
            </a:pPr>
            <a:r>
              <a:rPr dirty="0"/>
              <a:t>Precision Targeting: Using hotspot data for sub-county surge strategies.</a:t>
            </a:r>
          </a:p>
        </p:txBody>
      </p:sp>
    </p:spTree>
    <p:extLst>
      <p:ext uri="{BB962C8B-B14F-4D97-AF65-F5344CB8AC3E}">
        <p14:creationId xmlns:p14="http://schemas.microsoft.com/office/powerpoint/2010/main" val="19219388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Strategy 2: Multisectoral 'Nerves' &amp; Synergy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endParaRPr dirty="0"/>
          </a:p>
          <a:p>
            <a:pPr marL="0" indent="0">
              <a:spcAft>
                <a:spcPts val="1000"/>
              </a:spcAft>
              <a:buNone/>
              <a:defRPr sz="1800" b="1">
                <a:solidFill>
                  <a:srgbClr val="002060"/>
                </a:solidFill>
              </a:defRPr>
            </a:pPr>
            <a:r>
              <a:rPr dirty="0"/>
              <a:t>Standardizing the Linkage Framework</a:t>
            </a:r>
          </a:p>
          <a:p>
            <a:pPr>
              <a:spcBef>
                <a:spcPts val="500"/>
              </a:spcBef>
              <a:defRPr sz="1600"/>
            </a:pPr>
            <a:r>
              <a:rPr dirty="0"/>
              <a:t>Education: Formalizing re-entry for pregnant learners with integrated ANC support.</a:t>
            </a:r>
          </a:p>
          <a:p>
            <a:pPr>
              <a:spcBef>
                <a:spcPts val="500"/>
              </a:spcBef>
              <a:defRPr sz="1600"/>
            </a:pPr>
            <a:r>
              <a:rPr dirty="0"/>
              <a:t>Security &amp; Justice: 'Warm Handover' protocols between Police (SGBV desks) and Health facilities.</a:t>
            </a:r>
          </a:p>
          <a:p>
            <a:pPr>
              <a:spcBef>
                <a:spcPts val="500"/>
              </a:spcBef>
              <a:defRPr sz="1600"/>
            </a:pPr>
            <a:r>
              <a:rPr dirty="0"/>
              <a:t>Social Protection: Direct referral paths to safety-net programs for vulnerable households.</a:t>
            </a:r>
          </a:p>
          <a:p>
            <a:pPr>
              <a:spcBef>
                <a:spcPts val="500"/>
              </a:spcBef>
              <a:defRPr sz="1600"/>
            </a:pPr>
            <a:r>
              <a:rPr dirty="0"/>
              <a:t>Accountability: Shared KPIs and aligned sector plans beyond high-level meetings.</a:t>
            </a:r>
          </a:p>
        </p:txBody>
      </p:sp>
    </p:spTree>
    <p:extLst>
      <p:ext uri="{BB962C8B-B14F-4D97-AF65-F5344CB8AC3E}">
        <p14:creationId xmlns:p14="http://schemas.microsoft.com/office/powerpoint/2010/main" val="2581790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Mental Health: The Missing Link in Integration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endParaRPr dirty="0"/>
          </a:p>
          <a:p>
            <a:pPr marL="0" indent="0">
              <a:spcAft>
                <a:spcPts val="1000"/>
              </a:spcAft>
              <a:buNone/>
              <a:defRPr sz="1800" b="1">
                <a:solidFill>
                  <a:srgbClr val="002060"/>
                </a:solidFill>
              </a:defRPr>
            </a:pPr>
            <a:r>
              <a:rPr dirty="0"/>
              <a:t>Addressing the Core Driver</a:t>
            </a:r>
          </a:p>
          <a:p>
            <a:pPr>
              <a:spcBef>
                <a:spcPts val="500"/>
              </a:spcBef>
              <a:defRPr sz="1600"/>
            </a:pPr>
            <a:r>
              <a:rPr dirty="0"/>
              <a:t>Observation: Mental health trauma is a silent driver of all three Triple Threat components.</a:t>
            </a:r>
          </a:p>
          <a:p>
            <a:pPr>
              <a:spcBef>
                <a:spcPts val="500"/>
              </a:spcBef>
              <a:defRPr sz="1600"/>
            </a:pPr>
            <a:r>
              <a:rPr dirty="0"/>
              <a:t>Integration: Screening all adolescents seeking SRH/GBV services for depression and trauma.</a:t>
            </a:r>
          </a:p>
          <a:p>
            <a:pPr>
              <a:spcBef>
                <a:spcPts val="500"/>
              </a:spcBef>
              <a:defRPr sz="1600"/>
            </a:pPr>
            <a:r>
              <a:rPr dirty="0"/>
              <a:t>Tool: Mandatory adoption of the 2025 National Adolescent Mental Health Handbook.</a:t>
            </a:r>
          </a:p>
          <a:p>
            <a:pPr>
              <a:spcBef>
                <a:spcPts val="500"/>
              </a:spcBef>
              <a:defRPr sz="1600"/>
            </a:pPr>
            <a:r>
              <a:rPr dirty="0"/>
              <a:t>Output: Every interaction must include a mental wellness assessment.</a:t>
            </a:r>
          </a:p>
        </p:txBody>
      </p:sp>
    </p:spTree>
    <p:extLst>
      <p:ext uri="{BB962C8B-B14F-4D97-AF65-F5344CB8AC3E}">
        <p14:creationId xmlns:p14="http://schemas.microsoft.com/office/powerpoint/2010/main" val="2070193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Monitoring for Impact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endParaRPr dirty="0"/>
          </a:p>
          <a:p>
            <a:pPr marL="0" indent="0">
              <a:spcAft>
                <a:spcPts val="1000"/>
              </a:spcAft>
              <a:buNone/>
              <a:defRPr sz="1800" b="1">
                <a:solidFill>
                  <a:srgbClr val="002060"/>
                </a:solidFill>
              </a:defRPr>
            </a:pPr>
            <a:r>
              <a:rPr dirty="0"/>
              <a:t>Aligning Data for National Outcomes</a:t>
            </a:r>
          </a:p>
          <a:p>
            <a:pPr>
              <a:spcBef>
                <a:spcPts val="500"/>
              </a:spcBef>
              <a:defRPr sz="1600"/>
            </a:pPr>
            <a:r>
              <a:rPr dirty="0"/>
              <a:t>Harmonization: Aligning MOH and NSDCC indicators to track </a:t>
            </a:r>
            <a:r>
              <a:rPr dirty="0" err="1"/>
              <a:t>syndemic</a:t>
            </a:r>
            <a:r>
              <a:rPr dirty="0"/>
              <a:t> progress.</a:t>
            </a:r>
          </a:p>
          <a:p>
            <a:pPr>
              <a:spcBef>
                <a:spcPts val="500"/>
              </a:spcBef>
              <a:defRPr sz="1600"/>
            </a:pPr>
            <a:r>
              <a:rPr dirty="0"/>
              <a:t>Accountability: Quarterly county-level performance reviews of implementation.</a:t>
            </a:r>
          </a:p>
          <a:p>
            <a:pPr>
              <a:spcBef>
                <a:spcPts val="500"/>
              </a:spcBef>
              <a:defRPr sz="1600"/>
            </a:pPr>
            <a:r>
              <a:rPr dirty="0"/>
              <a:t>Feedback Loops: Using real-time dashboards and community feedback to course-correct.</a:t>
            </a:r>
          </a:p>
          <a:p>
            <a:pPr>
              <a:spcBef>
                <a:spcPts val="500"/>
              </a:spcBef>
              <a:defRPr sz="1600"/>
            </a:pPr>
            <a:r>
              <a:rPr dirty="0"/>
              <a:t>Evidence: Commissioning implementation science to understand 'hotspot' dynamics.</a:t>
            </a:r>
          </a:p>
        </p:txBody>
      </p:sp>
    </p:spTree>
    <p:extLst>
      <p:ext uri="{BB962C8B-B14F-4D97-AF65-F5344CB8AC3E}">
        <p14:creationId xmlns:p14="http://schemas.microsoft.com/office/powerpoint/2010/main" val="471888473"/>
      </p:ext>
    </p:extLst>
  </p:cSld>
  <p:clrMapOvr>
    <a:masterClrMapping/>
  </p:clrMapOvr>
</p:sld>
</file>

<file path=ppt/theme/theme1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490</Words>
  <Application>Microsoft Office PowerPoint</Application>
  <PresentationFormat>On-screen Show (4:3)</PresentationFormat>
  <Paragraphs>59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8_Office Theme</vt:lpstr>
      <vt:lpstr>Strengthening Adolescent Health Systems for an Integrated Response</vt:lpstr>
      <vt:lpstr>The Mandate: Beyond the Syndemic</vt:lpstr>
      <vt:lpstr>Health Systems Strengthening (HSS) Framework</vt:lpstr>
      <vt:lpstr>Strategic Gap Analysis</vt:lpstr>
      <vt:lpstr>Strategy 1: The 'Single Window' Delivery Model</vt:lpstr>
      <vt:lpstr>Addressing Structural Invisibility</vt:lpstr>
      <vt:lpstr>Strategy 2: Multisectoral 'Nerves' &amp; Synergy</vt:lpstr>
      <vt:lpstr>Mental Health: The Missing Link in Integration</vt:lpstr>
      <vt:lpstr>Monitoring for Impact</vt:lpstr>
      <vt:lpstr>Conclusion: The Machakos Commitment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Generation at Risk</dc:title>
  <dc:subject/>
  <dc:creator>Gakii Muthuri</dc:creator>
  <cp:keywords/>
  <dc:description>generated using python-pptx</dc:description>
  <cp:lastModifiedBy>Irene Gomba</cp:lastModifiedBy>
  <cp:revision>22</cp:revision>
  <dcterms:created xsi:type="dcterms:W3CDTF">2013-01-27T09:14:16Z</dcterms:created>
  <dcterms:modified xsi:type="dcterms:W3CDTF">2026-04-22T10:12:01Z</dcterms:modified>
  <cp:category/>
</cp:coreProperties>
</file>