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65" r:id="rId3"/>
    <p:sldId id="260" r:id="rId4"/>
    <p:sldId id="261" r:id="rId5"/>
    <p:sldId id="272" r:id="rId6"/>
    <p:sldId id="263" r:id="rId7"/>
    <p:sldId id="269" r:id="rId8"/>
    <p:sldId id="267" r:id="rId9"/>
    <p:sldId id="273" r:id="rId10"/>
    <p:sldId id="268" r:id="rId11"/>
    <p:sldId id="270" r:id="rId12"/>
    <p:sldId id="27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041"/>
    <a:srgbClr val="0070C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CED100-4ED9-448A-84B0-8DAA8EC991F2}" v="11" dt="2026-04-23T06:48:56.7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2" y="43"/>
      </p:cViewPr>
      <p:guideLst>
        <p:guide orient="horz" pos="2184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4FC38-CCC7-4FA7-8D08-9A0A57D3F38C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54558-F9A3-4FFD-A77B-57AD5ABB5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617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BA5DE-F0A8-16B2-A3DD-2D50F6DF4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CAB05E-106F-476B-7E32-115CDC23C8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72FDDF-46D7-D1BA-C2E5-F6444A0A3F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78096-9607-325A-2EB4-51C57EB83D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54558-F9A3-4FFD-A77B-57AD5ABB5C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53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B8646-BA71-5051-839D-D414B2E7B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3A5E9F-1D83-7173-6CD6-8AA2908623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318C1D-BCA4-DB68-68E9-C03890FE8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94609-47E7-AC0E-5E8B-644E69B966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54558-F9A3-4FFD-A77B-57AD5ABB5C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38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54558-F9A3-4FFD-A77B-57AD5ABB5CC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66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3D8E8-DE1F-AF8C-08AE-5B70C0283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344A29-2AB1-2703-7670-88882A1631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DD197F-ECDA-74FA-9643-27ED682581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486566-4210-5754-D1FA-F4BD45AF5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54558-F9A3-4FFD-A77B-57AD5ABB5CC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19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9ADE1-283A-75B3-ACEC-53230AD47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6738-B9B6-31B3-3738-78198F17EC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E6A394-D444-35F0-9063-29D57BE3AC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84248-758A-2FFF-7516-B83F1A86A3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54558-F9A3-4FFD-A77B-57AD5ABB5CC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0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CC2C4-289D-EB10-EC2E-69B71B52B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275CAA-8314-6EE5-3391-E03B765C86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53C7C-0C02-E4BA-4B32-175CAD3D5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B4723-8708-0D5D-B06E-2887973A5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69994-2EA0-1C2F-06DE-01E4E45C5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669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ACC7F-281A-5CB3-1A76-2A0D30B65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D3A845-F70A-3D36-2562-20388FC59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77AAB-B413-D989-972D-F7C9A561D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9683F-630F-09AE-D327-970E63C1B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D0513-A988-ACC9-5E6C-4C27D7436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924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2A9A81-96A6-D741-5623-FA6E64A80C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37730C-AA9E-3CCD-6DAB-35D07473F4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2F5D5-4C2B-8A51-1538-0C4A9D0F7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BA93B-3D46-B7A7-4716-3B1062C2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4EDC2-8530-64C6-F069-112C24E42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8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CEF27-90B2-FD80-0E76-674C53BC9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56F66-F291-2A07-B401-15EB718C6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CC2A58-38ED-E073-EA45-481F2CB34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7F061-4BD2-E0B0-D21E-43D2DA62D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E0745B-9782-5947-E5AF-6407CA13F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91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31E76-611B-439A-D7DF-697924E5F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BB857-1645-2E53-1F69-BC28DE7A8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6431B-3E30-C578-05A0-9B6F1F895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76696-3ED3-3C2E-4E0F-582B219A0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3C40B-68E8-32B2-0F1D-FF90B955E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6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8BD7A-A030-7BE7-B0D0-91B282DE7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5B2C-6287-9952-8219-A413F343DC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8BB18F-0812-EB0B-3B6F-F4666ADE5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F2B56-4BF9-F5E9-4F00-5E0CD2800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E3D85B-F862-2EE5-4DC6-2771A44F1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188A2C-F8FE-0529-93DF-ECB3CA336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65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072B6-CB49-78D5-CF72-4B6CDC3CC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631090-9C01-BC5E-3156-89A6DDBF4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5B0F6E-282B-9295-CC82-13132CA8B2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FAA4C7-3BAE-8A67-80CB-F601C99AE5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AB938B-909C-4921-7EFF-7E0433857E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5B6A6A-F245-3C9E-58CA-4F3E09785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EEC07B-F6E4-6CD9-9802-FB4B81C96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C0DBFC-A2D1-D5D5-091F-CF878CC69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78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C8A24-B29A-18F5-3415-DBE7665F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85943-10B3-43BD-EC7D-7B5184367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155CD8-DB6D-3592-6368-B78195032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A88511-1BA0-F80F-39E2-C790FC5BD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68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8708B3-E9C4-53C8-FF18-AF0B5C68E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1B4C88-0BCC-912D-8982-B069750F6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BBF73-A001-3085-F401-F94331B81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0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B264D-D60F-8C02-7383-458B982EE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F6D3B-3C83-FB1C-987E-7FFF1C0E9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ACE9CA-0E10-A633-73CA-A3EE32B6E9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797558-586F-3CBB-BD28-0DE37E04F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4AB163-F93D-8D6D-BDF1-927B1AA8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30A2C-B0AD-E9F6-A589-AA25F9C52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67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14758-F873-ADE8-DDE1-EEDA85EE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4BC45A-1D3D-864B-A72B-EA55A9782E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1259C7-A909-31A4-A989-DDF3BDC23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816E2A-71B4-2E27-8E8B-3562CD8D6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529E8D-A693-C0FC-627A-C199698F8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169A2-7764-9783-9738-0C325989A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1BDAB6-85EC-261F-5A69-7746BA281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0BEA8-404E-1B67-7990-1EBD283B4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B4C53-DC24-F421-65B0-B43F6C72AB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2D8C86-5688-41AB-A7B5-B88F1B716C1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DD593-2C79-2DB7-D7B8-F91C7E1B40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86DE1-719C-3F77-AA5A-81BE820AA8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476469-17E2-486A-803D-B45DF8C1F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9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301A59C-66DA-8AB8-8FFD-728E67D319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017" y="1445713"/>
            <a:ext cx="6746173" cy="2387600"/>
          </a:xfrm>
        </p:spPr>
        <p:txBody>
          <a:bodyPr>
            <a:normAutofit/>
          </a:bodyPr>
          <a:lstStyle/>
          <a:p>
            <a:r>
              <a:rPr lang="en-US" sz="4400" dirty="0"/>
              <a:t>Sustainable Financing &amp; Resource Mobilization: </a:t>
            </a:r>
            <a:br>
              <a:rPr lang="en-US" sz="4400" dirty="0"/>
            </a:br>
            <a:r>
              <a:rPr lang="en-US" sz="4000" i="1" dirty="0"/>
              <a:t>Triple Threat Programme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51EDBF59-8734-398C-2F37-130E76215D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34551" y="4593919"/>
            <a:ext cx="4345172" cy="1655762"/>
          </a:xfrm>
        </p:spPr>
        <p:txBody>
          <a:bodyPr/>
          <a:lstStyle/>
          <a:p>
            <a:r>
              <a:rPr lang="en-US" dirty="0"/>
              <a:t>Mercy Chiyumba Khasiani, PhDc, ABD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1519C7A-615F-F219-975D-CC3B6EF1BFF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 t="13364" b="7942"/>
          <a:stretch>
            <a:fillRect/>
          </a:stretch>
        </p:blipFill>
        <p:spPr>
          <a:xfrm>
            <a:off x="648586" y="985044"/>
            <a:ext cx="4718050" cy="4887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326127-4672-F189-3A7B-DB4170657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425" y="6115132"/>
            <a:ext cx="3348765" cy="6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26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4B0B678-CD10-4371-96E5-2706F4579F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270323-9616-4384-857D-E86B78272E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A3838D5-9565-4601-BAC3-D1B5BDB803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349A4B8-3246-4579-922E-FE1155C7F0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517897"/>
            <a:ext cx="11111729" cy="585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4C0E5A-1D20-33F8-85E6-F14F3F38F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75" y="847827"/>
            <a:ext cx="5408813" cy="116958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700" b="1"/>
              <a:t>                                             Shared Responsibility</a:t>
            </a:r>
            <a:endParaRPr lang="en-US" sz="370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541431A-08FE-29DA-6E85-8F06245AEE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14401" y="1274830"/>
            <a:ext cx="4389120" cy="158008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57331" y="2188548"/>
            <a:ext cx="5041025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2FC798-5219-A35B-0335-465BF92CF1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1" y="4465153"/>
            <a:ext cx="4389120" cy="80101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291A1-94DD-A44A-94A9-74221FF129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68786" y="2508105"/>
            <a:ext cx="5408813" cy="36324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700" b="1" dirty="0"/>
              <a:t>To National Treasury &amp; MoH:</a:t>
            </a:r>
            <a:r>
              <a:rPr lang="en-US" sz="1700" dirty="0"/>
              <a:t> Ring fence Triple Threat financing in MTEF &amp; county budgets.</a:t>
            </a:r>
          </a:p>
          <a:p>
            <a:r>
              <a:rPr lang="en-US" sz="1700" b="1" dirty="0"/>
              <a:t>To Donors (PEPFAR, Global Fund, GAVI, UN):</a:t>
            </a:r>
          </a:p>
          <a:p>
            <a:pPr lvl="1"/>
            <a:r>
              <a:rPr lang="en-US" sz="1700" dirty="0"/>
              <a:t>Align your transition plans with this framework</a:t>
            </a:r>
          </a:p>
          <a:p>
            <a:pPr lvl="1"/>
            <a:r>
              <a:rPr lang="en-US" sz="1700" dirty="0"/>
              <a:t> provide bridge financing for social contracting.</a:t>
            </a:r>
          </a:p>
          <a:p>
            <a:r>
              <a:rPr lang="en-US" sz="1700" b="1" dirty="0"/>
              <a:t>To Private Sector:</a:t>
            </a:r>
            <a:r>
              <a:rPr lang="en-US" sz="1700" dirty="0"/>
              <a:t> Your CSR &amp; workplace programs must include adolescent girls &amp; GBV response.</a:t>
            </a:r>
          </a:p>
          <a:p>
            <a:r>
              <a:rPr lang="en-US" sz="1700" b="1" dirty="0"/>
              <a:t>To Counties:</a:t>
            </a:r>
            <a:r>
              <a:rPr lang="en-US" sz="1700" dirty="0"/>
              <a:t> You cannot allocate &lt;2% to prevention &amp; GBV and expect results. Ring fence now.</a:t>
            </a:r>
          </a:p>
          <a:p>
            <a:r>
              <a:rPr lang="en-US" sz="1700" b="1" dirty="0"/>
              <a:t>To Civil Society:</a:t>
            </a:r>
            <a:r>
              <a:rPr lang="en-US" sz="1700" dirty="0"/>
              <a:t> Hold us accountable, use community led monitoring to track every shilling.</a:t>
            </a:r>
          </a:p>
          <a:p>
            <a:pPr marL="0"/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992500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Team Commitment Images – Browse 95,203 Stock Photos, Vectors, and Video |  Adobe Stock">
            <a:extLst>
              <a:ext uri="{FF2B5EF4-FFF2-40B4-BE49-F238E27FC236}">
                <a16:creationId xmlns:a16="http://schemas.microsoft.com/office/drawing/2014/main" id="{E93F1A69-A5B1-0BC9-FAAC-B24E1EE5B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6" r="7385"/>
          <a:stretch>
            <a:fillRect/>
          </a:stretch>
        </p:blipFill>
        <p:spPr bwMode="auto">
          <a:xfrm>
            <a:off x="1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Rectangle 308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40A3BA-A6EC-CC2E-88BB-81B677316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6159" y="398743"/>
            <a:ext cx="4153571" cy="1899912"/>
          </a:xfrm>
        </p:spPr>
        <p:txBody>
          <a:bodyPr>
            <a:normAutofit/>
          </a:bodyPr>
          <a:lstStyle/>
          <a:p>
            <a:r>
              <a:rPr lang="en-US" sz="2500" b="1" dirty="0"/>
              <a:t>Discussion &amp; Commitment</a:t>
            </a:r>
            <a:br>
              <a:rPr lang="en-US" sz="2500" b="1" dirty="0"/>
            </a:br>
            <a:r>
              <a:rPr lang="en-US" sz="2500" i="1" dirty="0"/>
              <a:t>Let's Build the Triple Threat Financing Roadmap Together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3F83B-7D87-7D7F-0462-51B5D6954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1849" y="2042760"/>
            <a:ext cx="3822189" cy="40723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What is your organization's commitment to the pooled fund?</a:t>
            </a:r>
          </a:p>
          <a:p>
            <a:r>
              <a:rPr lang="en-US" sz="2000" dirty="0"/>
              <a:t>Which counties will pilot the 5% ring-fence?</a:t>
            </a:r>
          </a:p>
          <a:p>
            <a:r>
              <a:rPr lang="en-US" sz="2000" dirty="0"/>
              <a:t>Which private sector partners can we onboard this quarter?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Contact:</a:t>
            </a:r>
            <a:r>
              <a:rPr lang="en-US" sz="2000" dirty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Ms. Angela Langat - NSDCC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i="1" dirty="0"/>
              <a:t>Director Partnership, Planning &amp; Resource Mobilization</a:t>
            </a:r>
          </a:p>
          <a:p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12F7A4-3141-69E8-9B1E-B4F130DD0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425" y="6115132"/>
            <a:ext cx="3348765" cy="6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438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D71E4-0673-7ED0-DD8A-0C8721F7276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0" y="1488832"/>
            <a:ext cx="4548554" cy="37631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/>
              <a:t>"Ending adolescent deaths, pregnancies &amp; GBV is not a cost, it is an investment in Kenya's future."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Logo&#10;&#10;Description automatically generated with low confidence">
            <a:extLst>
              <a:ext uri="{FF2B5EF4-FFF2-40B4-BE49-F238E27FC236}">
                <a16:creationId xmlns:a16="http://schemas.microsoft.com/office/drawing/2014/main" id="{33C2C9B1-E19C-44CD-DF1D-6A2199AE0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048" y="1307924"/>
            <a:ext cx="3763106" cy="376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9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C1D82-AF48-5897-6C29-E2F012C0C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904" y="6287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Why Financing for Reduction of Adolescents new HIV infections, &amp; GBV is Non-Negotiable</a:t>
            </a:r>
            <a:endParaRPr lang="en-US" sz="3600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E6832C0-CC9B-F41C-99DB-A45E77E6A8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08277" y="1690688"/>
            <a:ext cx="3950677" cy="430029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EA96A29-2314-39DD-696E-1530B941E911}"/>
              </a:ext>
            </a:extLst>
          </p:cNvPr>
          <p:cNvCxnSpPr/>
          <p:nvPr/>
        </p:nvCxnSpPr>
        <p:spPr>
          <a:xfrm>
            <a:off x="937846" y="1737580"/>
            <a:ext cx="2103120" cy="0"/>
          </a:xfrm>
          <a:prstGeom prst="line">
            <a:avLst/>
          </a:prstGeom>
          <a:ln w="5715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CB9A3321-3F42-88B1-6689-50F209C47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425" y="6115132"/>
            <a:ext cx="3348765" cy="607322"/>
          </a:xfrm>
          <a:prstGeom prst="rect">
            <a:avLst/>
          </a:prstGeom>
        </p:spPr>
      </p:pic>
      <p:pic>
        <p:nvPicPr>
          <p:cNvPr id="6146" name="Picture 2" descr="11,400+ Financial Burden Stock Illustrations, Royalty-Free Vector Graphics  &amp; Clip Art - iStock | Financial burden icon">
            <a:extLst>
              <a:ext uri="{FF2B5EF4-FFF2-40B4-BE49-F238E27FC236}">
                <a16:creationId xmlns:a16="http://schemas.microsoft.com/office/drawing/2014/main" id="{762D0E16-5E39-BAF6-7EAA-272CB038E85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9" t="12816" r="34176" b="13987"/>
          <a:stretch>
            <a:fillRect/>
          </a:stretch>
        </p:blipFill>
        <p:spPr bwMode="auto">
          <a:xfrm>
            <a:off x="252046" y="2297967"/>
            <a:ext cx="586154" cy="66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0BFC4FC-62AE-DF77-3371-3AB553F7675E}"/>
              </a:ext>
            </a:extLst>
          </p:cNvPr>
          <p:cNvSpPr txBox="1"/>
          <p:nvPr/>
        </p:nvSpPr>
        <p:spPr>
          <a:xfrm>
            <a:off x="1316806" y="2060543"/>
            <a:ext cx="61449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 Burden</a:t>
            </a:r>
            <a:r>
              <a:rPr lang="en-US" dirty="0"/>
              <a:t> </a:t>
            </a:r>
          </a:p>
          <a:p>
            <a:r>
              <a:rPr lang="en-US" dirty="0"/>
              <a:t>Kenya faces a triple burden of new HIV infections, adolescent pregnancies, and gender based violence (GBV) often interlinked.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D4F59F-B53A-792E-0169-01BA8D09B82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923" t="27122" r="54155" b="27384"/>
          <a:stretch>
            <a:fillRect/>
          </a:stretch>
        </p:blipFill>
        <p:spPr>
          <a:xfrm>
            <a:off x="211015" y="3871117"/>
            <a:ext cx="898816" cy="49960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CFFFB15-C71C-5A8A-DAE6-137F965EBE5D}"/>
              </a:ext>
            </a:extLst>
          </p:cNvPr>
          <p:cNvSpPr txBox="1"/>
          <p:nvPr/>
        </p:nvSpPr>
        <p:spPr>
          <a:xfrm>
            <a:off x="1328530" y="3490758"/>
            <a:ext cx="61449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 Gap</a:t>
            </a:r>
            <a:endParaRPr lang="en-US" dirty="0"/>
          </a:p>
          <a:p>
            <a:r>
              <a:rPr lang="en-US" dirty="0"/>
              <a:t>Strategic programs (HIV, RMNCAH, GBV response) are &gt;75% donor dependent, yet external funding is declining as Kenya transitions to middle income status.</a:t>
            </a: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DB1581-3CC3-4ABF-C39F-C4096F8A0537}"/>
              </a:ext>
            </a:extLst>
          </p:cNvPr>
          <p:cNvSpPr txBox="1"/>
          <p:nvPr/>
        </p:nvSpPr>
        <p:spPr>
          <a:xfrm>
            <a:off x="1328529" y="5245126"/>
            <a:ext cx="61449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 Risk</a:t>
            </a:r>
          </a:p>
          <a:p>
            <a:r>
              <a:rPr lang="en-US" dirty="0"/>
              <a:t> Without urgent domestic and innovative financing, gains in adolescent health, prevention of mother to child transmission (PMTCT), and GBV response services will reverse. </a:t>
            </a:r>
          </a:p>
        </p:txBody>
      </p:sp>
      <p:pic>
        <p:nvPicPr>
          <p:cNvPr id="17" name="Graphic 16" descr="Warning with solid fill">
            <a:extLst>
              <a:ext uri="{FF2B5EF4-FFF2-40B4-BE49-F238E27FC236}">
                <a16:creationId xmlns:a16="http://schemas.microsoft.com/office/drawing/2014/main" id="{B2D7E264-B66E-6138-043B-6CCB38651F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8323" y="5511611"/>
            <a:ext cx="815162" cy="81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58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2497-747B-693E-D0B5-1D6A8174D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F2E74-ABCE-0056-7EAB-FA607909B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707" y="132141"/>
            <a:ext cx="10515600" cy="89183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The Financing Landscape : A Call for Change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1DBD1E0-9F2F-FA02-7A63-F478364C28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8528127"/>
              </p:ext>
            </p:extLst>
          </p:nvPr>
        </p:nvGraphicFramePr>
        <p:xfrm>
          <a:off x="389792" y="1784074"/>
          <a:ext cx="11412416" cy="426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393223">
                  <a:extLst>
                    <a:ext uri="{9D8B030D-6E8A-4147-A177-3AD203B41FA5}">
                      <a16:colId xmlns:a16="http://schemas.microsoft.com/office/drawing/2014/main" val="3736029043"/>
                    </a:ext>
                  </a:extLst>
                </a:gridCol>
                <a:gridCol w="7019193">
                  <a:extLst>
                    <a:ext uri="{9D8B030D-6E8A-4147-A177-3AD203B41FA5}">
                      <a16:colId xmlns:a16="http://schemas.microsoft.com/office/drawing/2014/main" val="28478292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Challenge</a:t>
                      </a:r>
                    </a:p>
                  </a:txBody>
                  <a:tcPr anchor="ctr"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Implication for Triple Threat</a:t>
                      </a:r>
                    </a:p>
                  </a:txBody>
                  <a:tcPr anchor="ctr"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133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Donor dependency</a:t>
                      </a:r>
                      <a:r>
                        <a:rPr lang="en-US" sz="2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(80% of strategic commodities)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Adolescent prevention &amp; GBV programs are first to face cuts.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082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Off-budget funding</a:t>
                      </a:r>
                      <a:r>
                        <a:rPr lang="en-US" sz="2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(NGO-dominated)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Government oversight &amp; priority-setting for Triple Threat is weak.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139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Fragmented pools</a:t>
                      </a:r>
                      <a:r>
                        <a:rPr lang="en-US" sz="2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(SHA has &gt;90 pools)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No single, strategic pool for integrated adolescent &amp; GBV services.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425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Low county allocation</a:t>
                      </a:r>
                      <a:r>
                        <a:rPr lang="en-US" sz="2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(&lt;10% of health budgets to HIV prevention, RMNCAH, GBV)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Community level outreach &amp; one stop shops for survivors are under resourced.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262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USG Executive Order (2025) &amp; Stop Work Orders</a:t>
                      </a:r>
                      <a:endParaRPr 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Immediate disruption to PrEP delivery, key population services, and research for adolescent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93331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5E1528F8-6D33-81DC-44CA-643BB24A54FE}"/>
              </a:ext>
            </a:extLst>
          </p:cNvPr>
          <p:cNvSpPr txBox="1">
            <a:spLocks/>
          </p:cNvSpPr>
          <p:nvPr/>
        </p:nvSpPr>
        <p:spPr>
          <a:xfrm>
            <a:off x="732693" y="1023976"/>
            <a:ext cx="10515600" cy="627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i="1" dirty="0"/>
              <a:t>Current Challenges to Sustainability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07289-9C76-EB61-EEC0-17B8E0CC59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871" y="6250678"/>
            <a:ext cx="3348765" cy="6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880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1DE0D-32C3-9F0F-1C02-0432C30AF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CBE97-0462-DAB2-905C-80389C92A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478" y="16775"/>
            <a:ext cx="10515600" cy="873812"/>
          </a:xfrm>
        </p:spPr>
        <p:txBody>
          <a:bodyPr>
            <a:normAutofit/>
          </a:bodyPr>
          <a:lstStyle/>
          <a:p>
            <a:r>
              <a:rPr lang="en-US" sz="4000" b="1" dirty="0"/>
              <a:t>Our Strategic Vision: A Sustained Future State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C0016-1154-7854-C910-83A325970B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2677" y="3871600"/>
            <a:ext cx="3909507" cy="2597791"/>
          </a:xfrm>
          <a:solidFill>
            <a:srgbClr val="0B3041"/>
          </a:solidFill>
        </p:spPr>
        <p:txBody>
          <a:bodyPr>
            <a:normAutofit fontScale="32500" lnSpcReduction="20000"/>
          </a:bodyPr>
          <a:lstStyle/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sz="4900" dirty="0">
                <a:solidFill>
                  <a:schemeClr val="bg1"/>
                </a:solidFill>
              </a:rPr>
              <a:t>Vertical, donor driven programs</a:t>
            </a:r>
          </a:p>
          <a:p>
            <a:r>
              <a:rPr lang="en-US" sz="4900" dirty="0">
                <a:solidFill>
                  <a:schemeClr val="bg1"/>
                </a:solidFill>
              </a:rPr>
              <a:t>NGO managed implementation</a:t>
            </a:r>
          </a:p>
          <a:p>
            <a:r>
              <a:rPr lang="en-US" sz="4900" dirty="0">
                <a:solidFill>
                  <a:schemeClr val="bg1"/>
                </a:solidFill>
              </a:rPr>
              <a:t>Unpredictable funding cycles</a:t>
            </a:r>
          </a:p>
          <a:p>
            <a:r>
              <a:rPr lang="en-US" sz="4900" dirty="0">
                <a:solidFill>
                  <a:schemeClr val="bg1"/>
                </a:solidFill>
              </a:rPr>
              <a:t>Fragmented coordination</a:t>
            </a:r>
          </a:p>
          <a:p>
            <a:pPr marL="0" indent="0">
              <a:buNone/>
            </a:pPr>
            <a:endParaRPr lang="en-US" sz="4900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76162D-6D8E-A5A7-7C64-9BBB05092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96189" y="3808690"/>
            <a:ext cx="4498642" cy="2779679"/>
          </a:xfrm>
          <a:solidFill>
            <a:srgbClr val="0B3041"/>
          </a:solidFill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b="1" dirty="0"/>
          </a:p>
          <a:p>
            <a:r>
              <a:rPr lang="en-US" sz="4900" b="1" dirty="0">
                <a:solidFill>
                  <a:schemeClr val="bg1"/>
                </a:solidFill>
              </a:rPr>
              <a:t>Integrated, government-led</a:t>
            </a:r>
            <a:r>
              <a:rPr lang="en-US" sz="4900" dirty="0">
                <a:solidFill>
                  <a:schemeClr val="bg1"/>
                </a:solidFill>
              </a:rPr>
              <a:t> HIV, GBV, RMNCAH &amp; prevention services</a:t>
            </a:r>
          </a:p>
          <a:p>
            <a:r>
              <a:rPr lang="en-US" sz="4900" b="1" dirty="0">
                <a:solidFill>
                  <a:schemeClr val="bg1"/>
                </a:solidFill>
              </a:rPr>
              <a:t>Domestically financed</a:t>
            </a:r>
            <a:r>
              <a:rPr lang="en-US" sz="4900" dirty="0">
                <a:solidFill>
                  <a:schemeClr val="bg1"/>
                </a:solidFill>
              </a:rPr>
              <a:t> core commodities &amp; community systems</a:t>
            </a:r>
          </a:p>
          <a:p>
            <a:r>
              <a:rPr lang="en-US" sz="4900" b="1" dirty="0">
                <a:solidFill>
                  <a:schemeClr val="bg1"/>
                </a:solidFill>
              </a:rPr>
              <a:t>Multi-year, predictable</a:t>
            </a:r>
            <a:r>
              <a:rPr lang="en-US" sz="4900" dirty="0">
                <a:solidFill>
                  <a:schemeClr val="bg1"/>
                </a:solidFill>
              </a:rPr>
              <a:t> budget commitments (MTEF-aligned)</a:t>
            </a:r>
          </a:p>
          <a:p>
            <a:r>
              <a:rPr lang="en-US" sz="4900" b="1" dirty="0">
                <a:solidFill>
                  <a:schemeClr val="bg1"/>
                </a:solidFill>
              </a:rPr>
              <a:t>Single coordination authority</a:t>
            </a:r>
            <a:r>
              <a:rPr lang="en-US" sz="4900" dirty="0">
                <a:solidFill>
                  <a:schemeClr val="bg1"/>
                </a:solidFill>
              </a:rPr>
              <a:t> (NSDCC with counties)</a:t>
            </a:r>
          </a:p>
          <a:p>
            <a:r>
              <a:rPr lang="en-US" sz="4900" b="1" dirty="0">
                <a:solidFill>
                  <a:schemeClr val="bg1"/>
                </a:solidFill>
              </a:rPr>
              <a:t>Goal by 2030:</a:t>
            </a:r>
            <a:r>
              <a:rPr lang="en-US" sz="4900" dirty="0">
                <a:solidFill>
                  <a:schemeClr val="bg1"/>
                </a:solidFill>
              </a:rPr>
              <a:t> 100% financing of NSDCC core functions </a:t>
            </a:r>
            <a:r>
              <a:rPr lang="en-US" sz="4000" dirty="0">
                <a:solidFill>
                  <a:schemeClr val="bg1"/>
                </a:solidFill>
              </a:rPr>
              <a:t>&amp; 90% of strategic commodities from domestic sources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96E762-7D0B-2EE2-A002-EE37D532F05D}"/>
              </a:ext>
            </a:extLst>
          </p:cNvPr>
          <p:cNvGrpSpPr/>
          <p:nvPr/>
        </p:nvGrpSpPr>
        <p:grpSpPr>
          <a:xfrm>
            <a:off x="5040924" y="4424097"/>
            <a:ext cx="1727662" cy="1201616"/>
            <a:chOff x="4753708" y="3159369"/>
            <a:chExt cx="1969477" cy="1201616"/>
          </a:xfrm>
        </p:grpSpPr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F2B6B8AE-D341-CACA-19C1-04AB61D89C06}"/>
                </a:ext>
              </a:extLst>
            </p:cNvPr>
            <p:cNvSpPr/>
            <p:nvPr/>
          </p:nvSpPr>
          <p:spPr>
            <a:xfrm>
              <a:off x="4753708" y="3159369"/>
              <a:ext cx="1969477" cy="1201616"/>
            </a:xfrm>
            <a:prstGeom prst="rightArrow">
              <a:avLst/>
            </a:prstGeom>
            <a:solidFill>
              <a:srgbClr val="0B304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D63375-6B01-E724-473D-8FA8F3E4857B}"/>
                </a:ext>
              </a:extLst>
            </p:cNvPr>
            <p:cNvSpPr txBox="1"/>
            <p:nvPr/>
          </p:nvSpPr>
          <p:spPr>
            <a:xfrm>
              <a:off x="5184447" y="3452040"/>
              <a:ext cx="11080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3200" b="1" dirty="0"/>
                <a:t>  To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48A605D6-E4A4-B50D-0B3D-171A6F4762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6459"/>
          <a:stretch>
            <a:fillRect/>
          </a:stretch>
        </p:blipFill>
        <p:spPr>
          <a:xfrm>
            <a:off x="1500555" y="826070"/>
            <a:ext cx="8815754" cy="252223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665C5C-B56B-92D3-260B-2CA9AB8D1391}"/>
              </a:ext>
            </a:extLst>
          </p:cNvPr>
          <p:cNvSpPr txBox="1"/>
          <p:nvPr/>
        </p:nvSpPr>
        <p:spPr>
          <a:xfrm>
            <a:off x="902677" y="3439358"/>
            <a:ext cx="3909507" cy="369332"/>
          </a:xfrm>
          <a:prstGeom prst="rect">
            <a:avLst/>
          </a:prstGeom>
          <a:solidFill>
            <a:srgbClr val="0B304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We are moving from: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F337C2-66AC-DEA6-A939-1473D21EB6CE}"/>
              </a:ext>
            </a:extLst>
          </p:cNvPr>
          <p:cNvSpPr txBox="1"/>
          <p:nvPr/>
        </p:nvSpPr>
        <p:spPr>
          <a:xfrm>
            <a:off x="6896189" y="3393831"/>
            <a:ext cx="4498642" cy="369332"/>
          </a:xfrm>
          <a:prstGeom prst="rect">
            <a:avLst/>
          </a:prstGeom>
          <a:solidFill>
            <a:srgbClr val="0B304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Sustainable, Country Led Action   </a:t>
            </a:r>
          </a:p>
        </p:txBody>
      </p:sp>
    </p:spTree>
    <p:extLst>
      <p:ext uri="{BB962C8B-B14F-4D97-AF65-F5344CB8AC3E}">
        <p14:creationId xmlns:p14="http://schemas.microsoft.com/office/powerpoint/2010/main" val="3464688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62">
            <a:extLst>
              <a:ext uri="{FF2B5EF4-FFF2-40B4-BE49-F238E27FC236}">
                <a16:creationId xmlns:a16="http://schemas.microsoft.com/office/drawing/2014/main" id="{028A51D8-9D6C-91CE-43B5-B1DD0CD22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536" y="12259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Four Pillars of Triple Threat Financing Framework</a:t>
            </a:r>
            <a:br>
              <a:rPr lang="en-US" b="1" dirty="0"/>
            </a:br>
            <a:r>
              <a:rPr lang="en-US" sz="2800" i="1" dirty="0"/>
              <a:t>How We Will Resource the Response</a:t>
            </a:r>
            <a:endParaRPr lang="en-US" sz="28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838E954-39CC-28EC-4CB6-9D07859B81A1}"/>
              </a:ext>
            </a:extLst>
          </p:cNvPr>
          <p:cNvGrpSpPr/>
          <p:nvPr/>
        </p:nvGrpSpPr>
        <p:grpSpPr>
          <a:xfrm>
            <a:off x="238762" y="1381759"/>
            <a:ext cx="5781039" cy="4876483"/>
            <a:chOff x="0" y="0"/>
            <a:chExt cx="3895271" cy="356629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4223050-3BE2-EE1F-E205-BEFEA2DCB043}"/>
                </a:ext>
              </a:extLst>
            </p:cNvPr>
            <p:cNvGrpSpPr/>
            <p:nvPr/>
          </p:nvGrpSpPr>
          <p:grpSpPr>
            <a:xfrm>
              <a:off x="0" y="0"/>
              <a:ext cx="3895271" cy="1047750"/>
              <a:chOff x="0" y="0"/>
              <a:chExt cx="3757813" cy="1079766"/>
            </a:xfrm>
            <a:solidFill>
              <a:schemeClr val="bg1">
                <a:lumMod val="75000"/>
              </a:schemeClr>
            </a:solidFill>
          </p:grpSpPr>
          <p:sp>
            <p:nvSpPr>
              <p:cNvPr id="57" name="Isosceles Triangle 56">
                <a:extLst>
                  <a:ext uri="{FF2B5EF4-FFF2-40B4-BE49-F238E27FC236}">
                    <a16:creationId xmlns:a16="http://schemas.microsoft.com/office/drawing/2014/main" id="{36B1D248-360B-5FC3-9D7B-EDC4DDEFE52F}"/>
                  </a:ext>
                </a:extLst>
              </p:cNvPr>
              <p:cNvSpPr/>
              <p:nvPr/>
            </p:nvSpPr>
            <p:spPr>
              <a:xfrm>
                <a:off x="0" y="0"/>
                <a:ext cx="3757813" cy="1079766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CA9EF03E-6973-3F50-08EB-43FF3ACF4216}"/>
                  </a:ext>
                </a:extLst>
              </p:cNvPr>
              <p:cNvGrpSpPr/>
              <p:nvPr/>
            </p:nvGrpSpPr>
            <p:grpSpPr>
              <a:xfrm>
                <a:off x="338418" y="126947"/>
                <a:ext cx="3058245" cy="860612"/>
                <a:chOff x="0" y="0"/>
                <a:chExt cx="3058245" cy="860612"/>
              </a:xfrm>
              <a:grpFill/>
            </p:grpSpPr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528B8DB0-8C8B-C0E0-E098-13528EDABEA1}"/>
                    </a:ext>
                  </a:extLst>
                </p:cNvPr>
                <p:cNvCxnSpPr/>
                <p:nvPr/>
              </p:nvCxnSpPr>
              <p:spPr>
                <a:xfrm flipH="1" flipV="1">
                  <a:off x="1536807" y="0"/>
                  <a:ext cx="1513322" cy="860612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2068EBE8-6015-5A03-354C-74185E02C5F4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3058245" cy="860612"/>
                  <a:chOff x="0" y="0"/>
                  <a:chExt cx="3058245" cy="860612"/>
                </a:xfrm>
                <a:grpFill/>
              </p:grpSpPr>
              <p:cxnSp>
                <p:nvCxnSpPr>
                  <p:cNvPr id="61" name="Straight Connector 60">
                    <a:extLst>
                      <a:ext uri="{FF2B5EF4-FFF2-40B4-BE49-F238E27FC236}">
                        <a16:creationId xmlns:a16="http://schemas.microsoft.com/office/drawing/2014/main" id="{EBA2A221-A2C5-35CA-ADEB-0FBF0E8BF17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3052" y="0"/>
                    <a:ext cx="1513322" cy="860612"/>
                  </a:xfrm>
                  <a:prstGeom prst="line">
                    <a:avLst/>
                  </a:prstGeom>
                  <a:grpFill/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61">
                    <a:extLst>
                      <a:ext uri="{FF2B5EF4-FFF2-40B4-BE49-F238E27FC236}">
                        <a16:creationId xmlns:a16="http://schemas.microsoft.com/office/drawing/2014/main" id="{A1197D9B-00C2-8479-C922-BC35740ADF36}"/>
                      </a:ext>
                    </a:extLst>
                  </p:cNvPr>
                  <p:cNvCxnSpPr/>
                  <p:nvPr/>
                </p:nvCxnSpPr>
                <p:spPr>
                  <a:xfrm>
                    <a:off x="0" y="860612"/>
                    <a:ext cx="3058245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777C2A7-54D0-5F6C-250A-74002FB41097}"/>
                </a:ext>
              </a:extLst>
            </p:cNvPr>
            <p:cNvGrpSpPr/>
            <p:nvPr/>
          </p:nvGrpSpPr>
          <p:grpSpPr>
            <a:xfrm>
              <a:off x="189186" y="1056289"/>
              <a:ext cx="703489" cy="2401298"/>
              <a:chOff x="0" y="0"/>
              <a:chExt cx="703489" cy="2401298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56F702C5-BBEC-070F-4730-CCB09DD865DC}"/>
                  </a:ext>
                </a:extLst>
              </p:cNvPr>
              <p:cNvGrpSpPr/>
              <p:nvPr/>
            </p:nvGrpSpPr>
            <p:grpSpPr>
              <a:xfrm>
                <a:off x="0" y="0"/>
                <a:ext cx="689066" cy="427627"/>
                <a:chOff x="0" y="0"/>
                <a:chExt cx="689066" cy="427627"/>
              </a:xfrm>
            </p:grpSpPr>
            <p:sp>
              <p:nvSpPr>
                <p:cNvPr id="54" name="Text Box 46">
                  <a:extLst>
                    <a:ext uri="{FF2B5EF4-FFF2-40B4-BE49-F238E27FC236}">
                      <a16:creationId xmlns:a16="http://schemas.microsoft.com/office/drawing/2014/main" id="{1B24D67C-A164-1740-976A-E36915BC6658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solidFill>
                  <a:srgbClr val="FFCC66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55" name="Rectangle: Top Corners Rounded 54">
                  <a:extLst>
                    <a:ext uri="{FF2B5EF4-FFF2-40B4-BE49-F238E27FC236}">
                      <a16:creationId xmlns:a16="http://schemas.microsoft.com/office/drawing/2014/main" id="{B15D035A-5F17-C742-0FDF-8E0FDEDDBCC3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Text Box 46">
                  <a:extLst>
                    <a:ext uri="{FF2B5EF4-FFF2-40B4-BE49-F238E27FC236}">
                      <a16:creationId xmlns:a16="http://schemas.microsoft.com/office/drawing/2014/main" id="{19A9CA42-DE61-445B-D6B6-FCC309FBBC57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solidFill>
                  <a:srgbClr val="FFCC66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  <p:sp>
            <p:nvSpPr>
              <p:cNvPr id="49" name="Text Box 48">
                <a:extLst>
                  <a:ext uri="{FF2B5EF4-FFF2-40B4-BE49-F238E27FC236}">
                    <a16:creationId xmlns:a16="http://schemas.microsoft.com/office/drawing/2014/main" id="{40D9F076-3EC4-EFBB-7CF2-B67AF956D294}"/>
                  </a:ext>
                </a:extLst>
              </p:cNvPr>
              <p:cNvSpPr txBox="1"/>
              <p:nvPr/>
            </p:nvSpPr>
            <p:spPr>
              <a:xfrm>
                <a:off x="130628" y="464457"/>
                <a:ext cx="398780" cy="1451429"/>
              </a:xfrm>
              <a:prstGeom prst="rect">
                <a:avLst/>
              </a:prstGeom>
              <a:solidFill>
                <a:srgbClr val="FFCC66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Aft>
                    <a:spcPts val="1000"/>
                  </a:spcAft>
                  <a:buNone/>
                </a:pPr>
                <a:r>
                  <a: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 </a:t>
                </a: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489A853B-157C-F51B-2393-C00438BB3F9E}"/>
                  </a:ext>
                </a:extLst>
              </p:cNvPr>
              <p:cNvGrpSpPr/>
              <p:nvPr/>
            </p:nvGrpSpPr>
            <p:grpSpPr>
              <a:xfrm flipV="1">
                <a:off x="14514" y="1973942"/>
                <a:ext cx="688975" cy="427356"/>
                <a:chOff x="0" y="0"/>
                <a:chExt cx="689066" cy="427627"/>
              </a:xfrm>
            </p:grpSpPr>
            <p:sp>
              <p:nvSpPr>
                <p:cNvPr id="51" name="Text Box 46">
                  <a:extLst>
                    <a:ext uri="{FF2B5EF4-FFF2-40B4-BE49-F238E27FC236}">
                      <a16:creationId xmlns:a16="http://schemas.microsoft.com/office/drawing/2014/main" id="{BED7E066-A0A9-7A31-A2BF-F6A804446859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solidFill>
                  <a:srgbClr val="FFCC66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52" name="Rectangle: Top Corners Rounded 51">
                  <a:extLst>
                    <a:ext uri="{FF2B5EF4-FFF2-40B4-BE49-F238E27FC236}">
                      <a16:creationId xmlns:a16="http://schemas.microsoft.com/office/drawing/2014/main" id="{A63B8657-6BB0-C4BB-3684-0FD066657F50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Text Box 46">
                  <a:extLst>
                    <a:ext uri="{FF2B5EF4-FFF2-40B4-BE49-F238E27FC236}">
                      <a16:creationId xmlns:a16="http://schemas.microsoft.com/office/drawing/2014/main" id="{ECF2329B-DFEB-C617-954B-D910486D3F23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solidFill>
                  <a:srgbClr val="FFCC66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7DA02AC-DA2E-4C9E-C967-0F456D33A4C7}"/>
                </a:ext>
              </a:extLst>
            </p:cNvPr>
            <p:cNvGrpSpPr/>
            <p:nvPr/>
          </p:nvGrpSpPr>
          <p:grpSpPr>
            <a:xfrm>
              <a:off x="1150883" y="1056289"/>
              <a:ext cx="703489" cy="2401298"/>
              <a:chOff x="0" y="0"/>
              <a:chExt cx="703489" cy="2401298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332C7356-421E-49A0-E323-6C0FD3F9B77D}"/>
                  </a:ext>
                </a:extLst>
              </p:cNvPr>
              <p:cNvGrpSpPr/>
              <p:nvPr/>
            </p:nvGrpSpPr>
            <p:grpSpPr>
              <a:xfrm>
                <a:off x="0" y="0"/>
                <a:ext cx="689066" cy="427627"/>
                <a:chOff x="0" y="0"/>
                <a:chExt cx="689066" cy="427627"/>
              </a:xfrm>
            </p:grpSpPr>
            <p:sp>
              <p:nvSpPr>
                <p:cNvPr id="45" name="Text Box 46">
                  <a:extLst>
                    <a:ext uri="{FF2B5EF4-FFF2-40B4-BE49-F238E27FC236}">
                      <a16:creationId xmlns:a16="http://schemas.microsoft.com/office/drawing/2014/main" id="{02DE6701-9CF1-32DD-9093-F56C74B37A7A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solidFill>
                  <a:srgbClr val="CC3300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46" name="Rectangle: Top Corners Rounded 45">
                  <a:extLst>
                    <a:ext uri="{FF2B5EF4-FFF2-40B4-BE49-F238E27FC236}">
                      <a16:creationId xmlns:a16="http://schemas.microsoft.com/office/drawing/2014/main" id="{120F44EF-086E-0466-5162-D6776808E568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Text Box 46">
                  <a:extLst>
                    <a:ext uri="{FF2B5EF4-FFF2-40B4-BE49-F238E27FC236}">
                      <a16:creationId xmlns:a16="http://schemas.microsoft.com/office/drawing/2014/main" id="{43125322-B4EB-6225-38B6-C274C9A33C29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solidFill>
                  <a:srgbClr val="CC3300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  <p:sp>
            <p:nvSpPr>
              <p:cNvPr id="40" name="Text Box 48">
                <a:extLst>
                  <a:ext uri="{FF2B5EF4-FFF2-40B4-BE49-F238E27FC236}">
                    <a16:creationId xmlns:a16="http://schemas.microsoft.com/office/drawing/2014/main" id="{6CC9D8E8-FEA3-6F19-75A1-55E663AC4548}"/>
                  </a:ext>
                </a:extLst>
              </p:cNvPr>
              <p:cNvSpPr txBox="1"/>
              <p:nvPr/>
            </p:nvSpPr>
            <p:spPr>
              <a:xfrm>
                <a:off x="130628" y="464457"/>
                <a:ext cx="398780" cy="1451429"/>
              </a:xfrm>
              <a:prstGeom prst="rect">
                <a:avLst/>
              </a:prstGeom>
              <a:solidFill>
                <a:srgbClr val="CC3300"/>
              </a:solidFill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Aft>
                    <a:spcPts val="1000"/>
                  </a:spcAft>
                  <a:buNone/>
                </a:pPr>
                <a:r>
                  <a:rPr lang="en-US" sz="1200">
                    <a:solidFill>
                      <a:srgbClr val="CC33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 </a:t>
                </a:r>
                <a:endParaRPr lang="en-US" sz="120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endParaRPr>
              </a:p>
            </p:txBody>
          </p: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692063E0-C5F6-88DC-D5E5-932EE99F4CF3}"/>
                  </a:ext>
                </a:extLst>
              </p:cNvPr>
              <p:cNvGrpSpPr/>
              <p:nvPr/>
            </p:nvGrpSpPr>
            <p:grpSpPr>
              <a:xfrm flipV="1">
                <a:off x="14514" y="1973942"/>
                <a:ext cx="688975" cy="427356"/>
                <a:chOff x="0" y="0"/>
                <a:chExt cx="689066" cy="427627"/>
              </a:xfrm>
            </p:grpSpPr>
            <p:sp>
              <p:nvSpPr>
                <p:cNvPr id="42" name="Text Box 46">
                  <a:extLst>
                    <a:ext uri="{FF2B5EF4-FFF2-40B4-BE49-F238E27FC236}">
                      <a16:creationId xmlns:a16="http://schemas.microsoft.com/office/drawing/2014/main" id="{C1F8ADD2-B199-0C75-C85A-EE5A98667CB2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solidFill>
                  <a:srgbClr val="CC3300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43" name="Rectangle: Top Corners Rounded 42">
                  <a:extLst>
                    <a:ext uri="{FF2B5EF4-FFF2-40B4-BE49-F238E27FC236}">
                      <a16:creationId xmlns:a16="http://schemas.microsoft.com/office/drawing/2014/main" id="{C62ED3E5-C275-7886-5AA1-8FBBB8F6891B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Text Box 46">
                  <a:extLst>
                    <a:ext uri="{FF2B5EF4-FFF2-40B4-BE49-F238E27FC236}">
                      <a16:creationId xmlns:a16="http://schemas.microsoft.com/office/drawing/2014/main" id="{9D6F9B03-ED0C-44F2-CC01-E48A662270CA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solidFill>
                  <a:srgbClr val="CC3300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33E0C58-E2DA-54C1-5133-6801E139D006}"/>
                </a:ext>
              </a:extLst>
            </p:cNvPr>
            <p:cNvGrpSpPr/>
            <p:nvPr/>
          </p:nvGrpSpPr>
          <p:grpSpPr>
            <a:xfrm>
              <a:off x="2081048" y="1056289"/>
              <a:ext cx="703489" cy="2401298"/>
              <a:chOff x="0" y="0"/>
              <a:chExt cx="703489" cy="2401298"/>
            </a:xfrm>
            <a:solidFill>
              <a:srgbClr val="008080"/>
            </a:solidFill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E0AEE7A4-E4AA-D7DD-2A75-D68AB67A5B55}"/>
                  </a:ext>
                </a:extLst>
              </p:cNvPr>
              <p:cNvGrpSpPr/>
              <p:nvPr/>
            </p:nvGrpSpPr>
            <p:grpSpPr>
              <a:xfrm>
                <a:off x="0" y="0"/>
                <a:ext cx="689066" cy="427627"/>
                <a:chOff x="0" y="0"/>
                <a:chExt cx="689066" cy="427627"/>
              </a:xfrm>
              <a:grpFill/>
            </p:grpSpPr>
            <p:sp>
              <p:nvSpPr>
                <p:cNvPr id="36" name="Text Box 46">
                  <a:extLst>
                    <a:ext uri="{FF2B5EF4-FFF2-40B4-BE49-F238E27FC236}">
                      <a16:creationId xmlns:a16="http://schemas.microsoft.com/office/drawing/2014/main" id="{4C4E9D18-E018-AE27-5008-960476AB4CE4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37" name="Rectangle: Top Corners Rounded 36">
                  <a:extLst>
                    <a:ext uri="{FF2B5EF4-FFF2-40B4-BE49-F238E27FC236}">
                      <a16:creationId xmlns:a16="http://schemas.microsoft.com/office/drawing/2014/main" id="{4C69C539-D028-A6A8-7AF3-187BA51C9ADF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Text Box 46">
                  <a:extLst>
                    <a:ext uri="{FF2B5EF4-FFF2-40B4-BE49-F238E27FC236}">
                      <a16:creationId xmlns:a16="http://schemas.microsoft.com/office/drawing/2014/main" id="{109032CF-351E-231A-D707-EE1A01ACCA38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  <p:sp>
            <p:nvSpPr>
              <p:cNvPr id="31" name="Text Box 48">
                <a:extLst>
                  <a:ext uri="{FF2B5EF4-FFF2-40B4-BE49-F238E27FC236}">
                    <a16:creationId xmlns:a16="http://schemas.microsoft.com/office/drawing/2014/main" id="{1567EE30-E7D0-415C-B834-83A093824261}"/>
                  </a:ext>
                </a:extLst>
              </p:cNvPr>
              <p:cNvSpPr txBox="1"/>
              <p:nvPr/>
            </p:nvSpPr>
            <p:spPr>
              <a:xfrm>
                <a:off x="130628" y="464457"/>
                <a:ext cx="398780" cy="1451429"/>
              </a:xfrm>
              <a:prstGeom prst="rect">
                <a:avLst/>
              </a:prstGeom>
              <a:grp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Aft>
                    <a:spcPts val="1000"/>
                  </a:spcAft>
                  <a:buNone/>
                </a:pPr>
                <a:r>
                  <a: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 </a:t>
                </a:r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081E35AF-5C4D-E8CF-8288-B610E1FC53BF}"/>
                  </a:ext>
                </a:extLst>
              </p:cNvPr>
              <p:cNvGrpSpPr/>
              <p:nvPr/>
            </p:nvGrpSpPr>
            <p:grpSpPr>
              <a:xfrm flipV="1">
                <a:off x="14514" y="1973942"/>
                <a:ext cx="688975" cy="427356"/>
                <a:chOff x="0" y="0"/>
                <a:chExt cx="689066" cy="427627"/>
              </a:xfrm>
              <a:grpFill/>
            </p:grpSpPr>
            <p:sp>
              <p:nvSpPr>
                <p:cNvPr id="33" name="Text Box 46">
                  <a:extLst>
                    <a:ext uri="{FF2B5EF4-FFF2-40B4-BE49-F238E27FC236}">
                      <a16:creationId xmlns:a16="http://schemas.microsoft.com/office/drawing/2014/main" id="{5D83E7B6-11B0-7C23-BA71-44D9213E2B96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34" name="Rectangle: Top Corners Rounded 33">
                  <a:extLst>
                    <a:ext uri="{FF2B5EF4-FFF2-40B4-BE49-F238E27FC236}">
                      <a16:creationId xmlns:a16="http://schemas.microsoft.com/office/drawing/2014/main" id="{ABA99822-DF8B-C954-DC2A-C07A399D8F87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Text Box 46">
                  <a:extLst>
                    <a:ext uri="{FF2B5EF4-FFF2-40B4-BE49-F238E27FC236}">
                      <a16:creationId xmlns:a16="http://schemas.microsoft.com/office/drawing/2014/main" id="{31241682-428B-82CD-E88D-67CB864BBF26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8FD1698-2898-FBCF-4F3A-5BA3103CDE0C}"/>
                </a:ext>
              </a:extLst>
            </p:cNvPr>
            <p:cNvGrpSpPr/>
            <p:nvPr/>
          </p:nvGrpSpPr>
          <p:grpSpPr>
            <a:xfrm>
              <a:off x="2956034" y="1056289"/>
              <a:ext cx="703489" cy="2401298"/>
              <a:chOff x="0" y="0"/>
              <a:chExt cx="703489" cy="2401298"/>
            </a:xfrm>
            <a:solidFill>
              <a:srgbClr val="00B050"/>
            </a:solidFill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9FCAFE6F-D60E-B98C-55E6-FF0C28429A14}"/>
                  </a:ext>
                </a:extLst>
              </p:cNvPr>
              <p:cNvGrpSpPr/>
              <p:nvPr/>
            </p:nvGrpSpPr>
            <p:grpSpPr>
              <a:xfrm>
                <a:off x="0" y="0"/>
                <a:ext cx="689066" cy="427627"/>
                <a:chOff x="0" y="0"/>
                <a:chExt cx="689066" cy="427627"/>
              </a:xfrm>
              <a:grpFill/>
            </p:grpSpPr>
            <p:sp>
              <p:nvSpPr>
                <p:cNvPr id="27" name="Text Box 46">
                  <a:extLst>
                    <a:ext uri="{FF2B5EF4-FFF2-40B4-BE49-F238E27FC236}">
                      <a16:creationId xmlns:a16="http://schemas.microsoft.com/office/drawing/2014/main" id="{83072CF5-B298-88FE-37BE-6802ED7F9670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28" name="Rectangle: Top Corners Rounded 27">
                  <a:extLst>
                    <a:ext uri="{FF2B5EF4-FFF2-40B4-BE49-F238E27FC236}">
                      <a16:creationId xmlns:a16="http://schemas.microsoft.com/office/drawing/2014/main" id="{D21F369E-C5E1-5576-D386-5F3E523DE43F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Text Box 46">
                  <a:extLst>
                    <a:ext uri="{FF2B5EF4-FFF2-40B4-BE49-F238E27FC236}">
                      <a16:creationId xmlns:a16="http://schemas.microsoft.com/office/drawing/2014/main" id="{34D6DFDA-77C7-9377-C6CE-E844CF961EE8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  <p:sp>
            <p:nvSpPr>
              <p:cNvPr id="22" name="Text Box 48">
                <a:extLst>
                  <a:ext uri="{FF2B5EF4-FFF2-40B4-BE49-F238E27FC236}">
                    <a16:creationId xmlns:a16="http://schemas.microsoft.com/office/drawing/2014/main" id="{7D64CD9F-A12D-B194-5E93-615BAEEC37AA}"/>
                  </a:ext>
                </a:extLst>
              </p:cNvPr>
              <p:cNvSpPr txBox="1"/>
              <p:nvPr/>
            </p:nvSpPr>
            <p:spPr>
              <a:xfrm>
                <a:off x="130628" y="464457"/>
                <a:ext cx="398780" cy="1451429"/>
              </a:xfrm>
              <a:prstGeom prst="rect">
                <a:avLst/>
              </a:prstGeom>
              <a:grp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Aft>
                    <a:spcPts val="1000"/>
                  </a:spcAft>
                  <a:buNone/>
                </a:pPr>
                <a:r>
                  <a: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rPr>
                  <a:t> </a:t>
                </a: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85CC687-8BC1-15A5-A8D7-31069562EE5A}"/>
                  </a:ext>
                </a:extLst>
              </p:cNvPr>
              <p:cNvGrpSpPr/>
              <p:nvPr/>
            </p:nvGrpSpPr>
            <p:grpSpPr>
              <a:xfrm flipV="1">
                <a:off x="14514" y="1973942"/>
                <a:ext cx="688975" cy="427356"/>
                <a:chOff x="0" y="0"/>
                <a:chExt cx="689066" cy="427627"/>
              </a:xfrm>
              <a:grpFill/>
            </p:grpSpPr>
            <p:sp>
              <p:nvSpPr>
                <p:cNvPr id="24" name="Text Box 46">
                  <a:extLst>
                    <a:ext uri="{FF2B5EF4-FFF2-40B4-BE49-F238E27FC236}">
                      <a16:creationId xmlns:a16="http://schemas.microsoft.com/office/drawing/2014/main" id="{9CE41C96-99AF-F550-DF02-F2DF6D54C93D}"/>
                    </a:ext>
                  </a:extLst>
                </p:cNvPr>
                <p:cNvSpPr txBox="1"/>
                <p:nvPr/>
              </p:nvSpPr>
              <p:spPr>
                <a:xfrm>
                  <a:off x="0" y="0"/>
                  <a:ext cx="689066" cy="123281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  <p:sp>
              <p:nvSpPr>
                <p:cNvPr id="25" name="Rectangle: Top Corners Rounded 24">
                  <a:extLst>
                    <a:ext uri="{FF2B5EF4-FFF2-40B4-BE49-F238E27FC236}">
                      <a16:creationId xmlns:a16="http://schemas.microsoft.com/office/drawing/2014/main" id="{529B59F7-0603-CD40-5C04-B037BAE9075D}"/>
                    </a:ext>
                  </a:extLst>
                </p:cNvPr>
                <p:cNvSpPr/>
                <p:nvPr/>
              </p:nvSpPr>
              <p:spPr>
                <a:xfrm flipH="1" flipV="1">
                  <a:off x="65314" y="152400"/>
                  <a:ext cx="551543" cy="1378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46">
                  <a:extLst>
                    <a:ext uri="{FF2B5EF4-FFF2-40B4-BE49-F238E27FC236}">
                      <a16:creationId xmlns:a16="http://schemas.microsoft.com/office/drawing/2014/main" id="{A97435FD-8A9D-3DC9-B223-C2212D005D15}"/>
                    </a:ext>
                  </a:extLst>
                </p:cNvPr>
                <p:cNvSpPr txBox="1"/>
                <p:nvPr/>
              </p:nvSpPr>
              <p:spPr>
                <a:xfrm>
                  <a:off x="108857" y="312057"/>
                  <a:ext cx="456565" cy="115570"/>
                </a:xfrm>
                <a:prstGeom prst="rect">
                  <a:avLst/>
                </a:prstGeom>
                <a:grp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Aft>
                      <a:spcPts val="1000"/>
                    </a:spcAft>
                    <a:buNone/>
                  </a:pPr>
                  <a:r>
                    <a:rPr lang="en-US" sz="12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</a:rPr>
                    <a:t> </a:t>
                  </a:r>
                  <a:endParaRPr lang="en-US" sz="1200"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</a:endParaRPr>
                </a:p>
              </p:txBody>
            </p:sp>
          </p:grp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A6DE98C-B582-64F8-9E60-5A60D753E135}"/>
                </a:ext>
              </a:extLst>
            </p:cNvPr>
            <p:cNvCxnSpPr/>
            <p:nvPr/>
          </p:nvCxnSpPr>
          <p:spPr>
            <a:xfrm>
              <a:off x="39414" y="3471698"/>
              <a:ext cx="3681248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E8B4497-813C-5C76-9953-30DDC0025775}"/>
                </a:ext>
              </a:extLst>
            </p:cNvPr>
            <p:cNvCxnSpPr/>
            <p:nvPr/>
          </p:nvCxnSpPr>
          <p:spPr>
            <a:xfrm>
              <a:off x="47296" y="3566291"/>
              <a:ext cx="3681248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52">
              <a:extLst>
                <a:ext uri="{FF2B5EF4-FFF2-40B4-BE49-F238E27FC236}">
                  <a16:creationId xmlns:a16="http://schemas.microsoft.com/office/drawing/2014/main" id="{ABC41362-B7D2-C640-A61F-254633317830}"/>
                </a:ext>
              </a:extLst>
            </p:cNvPr>
            <p:cNvSpPr txBox="1"/>
            <p:nvPr/>
          </p:nvSpPr>
          <p:spPr>
            <a:xfrm>
              <a:off x="283779" y="1308538"/>
              <a:ext cx="448223" cy="1907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eaVert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Aft>
                  <a:spcPts val="1000"/>
                </a:spcAft>
                <a:buNone/>
              </a:pPr>
              <a:endParaRPr lang="en-US" sz="12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18" name="Text Box 52">
              <a:extLst>
                <a:ext uri="{FF2B5EF4-FFF2-40B4-BE49-F238E27FC236}">
                  <a16:creationId xmlns:a16="http://schemas.microsoft.com/office/drawing/2014/main" id="{76973EC9-F9BD-EF4E-81D2-CA7C1CD512CD}"/>
                </a:ext>
              </a:extLst>
            </p:cNvPr>
            <p:cNvSpPr txBox="1"/>
            <p:nvPr/>
          </p:nvSpPr>
          <p:spPr>
            <a:xfrm>
              <a:off x="1277007" y="1269124"/>
              <a:ext cx="448223" cy="1907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eaVert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Aft>
                  <a:spcPts val="1000"/>
                </a:spcAft>
                <a:buNone/>
              </a:pPr>
              <a:endParaRPr lang="en-US" sz="12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19" name="Text Box 52">
              <a:extLst>
                <a:ext uri="{FF2B5EF4-FFF2-40B4-BE49-F238E27FC236}">
                  <a16:creationId xmlns:a16="http://schemas.microsoft.com/office/drawing/2014/main" id="{844E5F5E-F941-B0E2-ACF5-180C0A219B21}"/>
                </a:ext>
              </a:extLst>
            </p:cNvPr>
            <p:cNvSpPr txBox="1"/>
            <p:nvPr/>
          </p:nvSpPr>
          <p:spPr>
            <a:xfrm>
              <a:off x="2199290" y="1245476"/>
              <a:ext cx="448223" cy="1907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eaVert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Aft>
                  <a:spcPts val="1000"/>
                </a:spcAft>
                <a:buNone/>
              </a:pPr>
              <a:r>
                <a:rPr lang="en-US" sz="800" dirty="0">
                  <a:solidFill>
                    <a:srgbClr val="FFFFFF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 </a:t>
              </a:r>
              <a:endParaRPr lang="en-US" sz="12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20" name="Text Box 52">
              <a:extLst>
                <a:ext uri="{FF2B5EF4-FFF2-40B4-BE49-F238E27FC236}">
                  <a16:creationId xmlns:a16="http://schemas.microsoft.com/office/drawing/2014/main" id="{D31AB5A7-98DA-4B80-2A35-76855F43E366}"/>
                </a:ext>
              </a:extLst>
            </p:cNvPr>
            <p:cNvSpPr txBox="1"/>
            <p:nvPr/>
          </p:nvSpPr>
          <p:spPr>
            <a:xfrm>
              <a:off x="3066393" y="1308538"/>
              <a:ext cx="448223" cy="1907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eaVert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Aft>
                  <a:spcPts val="1000"/>
                </a:spcAft>
                <a:buNone/>
              </a:pPr>
              <a:endParaRPr lang="en-US" sz="12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</p:grpSp>
      <p:sp>
        <p:nvSpPr>
          <p:cNvPr id="67" name="Text Box 54">
            <a:extLst>
              <a:ext uri="{FF2B5EF4-FFF2-40B4-BE49-F238E27FC236}">
                <a16:creationId xmlns:a16="http://schemas.microsoft.com/office/drawing/2014/main" id="{9B430DA4-AFCE-63D2-05DE-59C59665211B}"/>
              </a:ext>
            </a:extLst>
          </p:cNvPr>
          <p:cNvSpPr txBox="1"/>
          <p:nvPr/>
        </p:nvSpPr>
        <p:spPr>
          <a:xfrm>
            <a:off x="6244162" y="2905089"/>
            <a:ext cx="5720934" cy="115477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500" b="1" dirty="0"/>
              <a:t>Pillar 2: Innovative &amp; Private Financing</a:t>
            </a:r>
            <a:endParaRPr lang="en-US" sz="15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Social contracting for community led adolescent &amp; GBV services.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CSR from private sector (banks, manufacturers, telcos).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Diaspora bonds &amp; health impact bonds.</a:t>
            </a:r>
          </a:p>
          <a:p>
            <a:pPr marL="0" marR="0">
              <a:buNone/>
            </a:pPr>
            <a:endParaRPr lang="en-US" sz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68" name="Text Box 54">
            <a:extLst>
              <a:ext uri="{FF2B5EF4-FFF2-40B4-BE49-F238E27FC236}">
                <a16:creationId xmlns:a16="http://schemas.microsoft.com/office/drawing/2014/main" id="{2CB7354E-56D9-C404-0B59-8CFCEFA364C1}"/>
              </a:ext>
            </a:extLst>
          </p:cNvPr>
          <p:cNvSpPr txBox="1"/>
          <p:nvPr/>
        </p:nvSpPr>
        <p:spPr>
          <a:xfrm>
            <a:off x="6244162" y="4315378"/>
            <a:ext cx="5709075" cy="11396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 </a:t>
            </a:r>
            <a:r>
              <a:rPr lang="en-US" sz="1500" b="1" dirty="0"/>
              <a:t>Pillar 3: Efficiency &amp; Integration</a:t>
            </a:r>
            <a:endParaRPr lang="en-US" sz="15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Consolidate vertical programs (HIV, TB, RMNCAH, GBV response) to save Ksh 20 billion annually.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Integrate Triple Threat services into Social Health Insurance Fund.</a:t>
            </a:r>
          </a:p>
          <a:p>
            <a:pPr marL="0" marR="0">
              <a:spcAft>
                <a:spcPts val="1000"/>
              </a:spcAft>
              <a:buNone/>
            </a:pPr>
            <a:endParaRPr lang="en-US" sz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69" name="Text Box 54">
            <a:extLst>
              <a:ext uri="{FF2B5EF4-FFF2-40B4-BE49-F238E27FC236}">
                <a16:creationId xmlns:a16="http://schemas.microsoft.com/office/drawing/2014/main" id="{99ABF483-3EDB-52F3-2AD7-66A4557DFC79}"/>
              </a:ext>
            </a:extLst>
          </p:cNvPr>
          <p:cNvSpPr txBox="1"/>
          <p:nvPr/>
        </p:nvSpPr>
        <p:spPr>
          <a:xfrm>
            <a:off x="6232303" y="5692657"/>
            <a:ext cx="5687188" cy="962195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500" b="1" dirty="0"/>
              <a:t>Pillar 4: Accountability &amp; Transparency</a:t>
            </a:r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Joint resource tracking (KNASA, PRS).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Public expenditure tracking for GBV &amp; adolescent health.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Community led monitoring.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7E985BF-E17D-8A8C-06DF-36AC73B98420}"/>
              </a:ext>
            </a:extLst>
          </p:cNvPr>
          <p:cNvSpPr txBox="1"/>
          <p:nvPr/>
        </p:nvSpPr>
        <p:spPr>
          <a:xfrm>
            <a:off x="689686" y="3535680"/>
            <a:ext cx="615553" cy="19101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sz="1400" b="1" dirty="0"/>
              <a:t>Pillar 1: Domestic Resource Expansion</a:t>
            </a:r>
            <a:endParaRPr lang="en-US" sz="14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D820A3B-41A6-253E-36B5-A3FD65F2EEED}"/>
              </a:ext>
            </a:extLst>
          </p:cNvPr>
          <p:cNvSpPr txBox="1"/>
          <p:nvPr/>
        </p:nvSpPr>
        <p:spPr>
          <a:xfrm>
            <a:off x="2115315" y="3433640"/>
            <a:ext cx="615553" cy="19101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sz="1400" b="1" dirty="0"/>
              <a:t>Pillar 2: Innovative &amp; Private Financing</a:t>
            </a:r>
            <a:endParaRPr lang="en-US" sz="14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03FB9B6-6614-69BE-B496-D4B35A0CFD18}"/>
              </a:ext>
            </a:extLst>
          </p:cNvPr>
          <p:cNvSpPr txBox="1"/>
          <p:nvPr/>
        </p:nvSpPr>
        <p:spPr>
          <a:xfrm>
            <a:off x="3313392" y="3545328"/>
            <a:ext cx="830997" cy="19101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sz="1400" b="1" dirty="0"/>
              <a:t>Pillar 3: Efficiency &amp; Integration</a:t>
            </a:r>
            <a:endParaRPr lang="en-US" sz="1400" dirty="0"/>
          </a:p>
          <a:p>
            <a:pPr algn="ctr"/>
            <a:endParaRPr lang="en-US" sz="14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5635014-232A-E379-51B0-13B8C47102CB}"/>
              </a:ext>
            </a:extLst>
          </p:cNvPr>
          <p:cNvSpPr txBox="1"/>
          <p:nvPr/>
        </p:nvSpPr>
        <p:spPr>
          <a:xfrm rot="5400000">
            <a:off x="4021484" y="4208839"/>
            <a:ext cx="2245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Pillar 4: Accountability     &amp; Transparency</a:t>
            </a:r>
            <a:endParaRPr lang="en-US" sz="1400" dirty="0"/>
          </a:p>
        </p:txBody>
      </p:sp>
      <p:sp>
        <p:nvSpPr>
          <p:cNvPr id="76" name="Text Box 54">
            <a:extLst>
              <a:ext uri="{FF2B5EF4-FFF2-40B4-BE49-F238E27FC236}">
                <a16:creationId xmlns:a16="http://schemas.microsoft.com/office/drawing/2014/main" id="{0F6CABCB-A5BC-3E10-F819-9FA7CECFAB5A}"/>
              </a:ext>
            </a:extLst>
          </p:cNvPr>
          <p:cNvSpPr txBox="1"/>
          <p:nvPr/>
        </p:nvSpPr>
        <p:spPr>
          <a:xfrm>
            <a:off x="6244162" y="1245925"/>
            <a:ext cx="5720934" cy="142136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500" b="1" dirty="0"/>
              <a:t>Pillar 1: Domestic Resource Expansion</a:t>
            </a:r>
            <a:endParaRPr lang="en-US" sz="15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Ring fenced county allocations for prevention of new HIV infections among  adolescent &amp; GBV prevention.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Maisha Certification for MDACs (workplace programs).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500" dirty="0"/>
              <a:t>Leverage infrastructure project funds (e.g., 0.5-2% for HIV/GBV mainstreaming).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F36DEDD-0F4C-FB78-D168-BE20A523C9CE}"/>
              </a:ext>
            </a:extLst>
          </p:cNvPr>
          <p:cNvSpPr txBox="1"/>
          <p:nvPr/>
        </p:nvSpPr>
        <p:spPr>
          <a:xfrm>
            <a:off x="1402645" y="1956605"/>
            <a:ext cx="3416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Triple Threat                              Financing Framework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2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984EC-6954-97E7-4881-9598136C5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484FE-615D-C8A9-5EEE-694A081D0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Domestic Resource Mobilization: Key Actions</a:t>
            </a:r>
            <a:br>
              <a:rPr lang="en-US" sz="4000" b="1" dirty="0"/>
            </a:br>
            <a:r>
              <a:rPr lang="en-US" sz="4000" i="1" dirty="0"/>
              <a:t>Funding the Triple Threat from Within Kenya</a:t>
            </a:r>
            <a:br>
              <a:rPr lang="en-US" sz="4000" dirty="0"/>
            </a:br>
            <a:endParaRPr lang="en-US" sz="4000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332404-8A83-62A0-9D4B-9ECADC65F0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4367217"/>
              </p:ext>
            </p:extLst>
          </p:nvPr>
        </p:nvGraphicFramePr>
        <p:xfrm>
          <a:off x="838200" y="1647744"/>
          <a:ext cx="10242360" cy="4409834"/>
        </p:xfrm>
        <a:graphic>
          <a:graphicData uri="http://schemas.openxmlformats.org/drawingml/2006/table">
            <a:tbl>
              <a:tblPr/>
              <a:tblGrid>
                <a:gridCol w="2367609">
                  <a:extLst>
                    <a:ext uri="{9D8B030D-6E8A-4147-A177-3AD203B41FA5}">
                      <a16:colId xmlns:a16="http://schemas.microsoft.com/office/drawing/2014/main" val="4010109143"/>
                    </a:ext>
                  </a:extLst>
                </a:gridCol>
                <a:gridCol w="4943982">
                  <a:extLst>
                    <a:ext uri="{9D8B030D-6E8A-4147-A177-3AD203B41FA5}">
                      <a16:colId xmlns:a16="http://schemas.microsoft.com/office/drawing/2014/main" val="1660324646"/>
                    </a:ext>
                  </a:extLst>
                </a:gridCol>
                <a:gridCol w="2930769">
                  <a:extLst>
                    <a:ext uri="{9D8B030D-6E8A-4147-A177-3AD203B41FA5}">
                      <a16:colId xmlns:a16="http://schemas.microsoft.com/office/drawing/2014/main" val="1619007730"/>
                    </a:ext>
                  </a:extLst>
                </a:gridCol>
              </a:tblGrid>
              <a:tr h="3284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Source</a:t>
                      </a:r>
                    </a:p>
                  </a:txBody>
                  <a:tcPr marL="82101" marR="82101" marT="41050" marB="4105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Action Required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Target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214908"/>
                  </a:ext>
                </a:extLst>
              </a:tr>
              <a:tr h="10673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National Treasury (MTEF)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Advocate for ≥10% annual increase in health allocation, with explicit line items for adolescent &amp; GBV prevention.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Ksh 1.22 billion to NSDCC by FY 2026/27.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2358235"/>
                  </a:ext>
                </a:extLst>
              </a:tr>
              <a:tr h="10673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Counties (47)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Ring fence 5-10% of county health budgets for Triple Threat (prevention, one-stop shops, community health workers).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15 counties with HIV/GBV budget lines by 2025, 20 by 2026.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6158"/>
                  </a:ext>
                </a:extLst>
              </a:tr>
              <a:tr h="10673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NHIF / SHA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Update benefits package to include post-GBV care, PrEP for adolescents, and psychosocial support.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100% coverage of Triple Threat services by 2027.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853982"/>
                  </a:ext>
                </a:extLst>
              </a:tr>
              <a:tr h="82100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Infrastructure Projects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82101" marR="82101" marT="41050" marB="4105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Mandate 1% of project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BoQ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for on-site HIV/GBV prevention for workers &amp; community.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20% of major projects funded by 2026.</a:t>
                      </a:r>
                    </a:p>
                  </a:txBody>
                  <a:tcPr marL="82101" marR="82101" marT="41050" marB="4105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87875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C01927BB-8513-F251-18E4-57E04201BA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425" y="6115132"/>
            <a:ext cx="3348765" cy="6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82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0A1DD-5835-BD1D-8528-658340FF3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6DFBA-59D4-45C9-2A24-E93963301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22"/>
            <a:ext cx="7677385" cy="7264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Innovative &amp; Non-Traditional Financing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E6CDC-8615-686A-2625-064711136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6518" y="1596264"/>
            <a:ext cx="6175285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400" b="1" dirty="0"/>
              <a:t>Social Contracting</a:t>
            </a:r>
            <a:endParaRPr lang="en-US" sz="64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400" dirty="0"/>
              <a:t>Direct government funding to community led organizations delivering Triple Threat prevention &amp; response. </a:t>
            </a:r>
            <a:r>
              <a:rPr lang="en-US" sz="6400" i="1" dirty="0">
                <a:solidFill>
                  <a:srgbClr val="FF0000"/>
                </a:solidFill>
              </a:rPr>
              <a:t>(Currently no PFM mechanism, needs legal amendment).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6600" dirty="0"/>
              <a:t>Currently Public Financial Management regulations do not explicitly allow direct government funding to non-state entities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6400" dirty="0"/>
          </a:p>
          <a:p>
            <a:pPr marL="0" indent="0">
              <a:buNone/>
            </a:pPr>
            <a:r>
              <a:rPr lang="en-US" sz="6400" b="1" dirty="0"/>
              <a:t>Private Sector Engagement:</a:t>
            </a:r>
            <a:endParaRPr lang="en-US" sz="6400" dirty="0"/>
          </a:p>
          <a:p>
            <a:r>
              <a:rPr lang="en-US" sz="6400" b="1" dirty="0"/>
              <a:t>CSR:</a:t>
            </a:r>
            <a:r>
              <a:rPr lang="en-US" sz="6400" dirty="0"/>
              <a:t> Target banks, insurers, and manufacturers for adolescent health &amp; GBV hotlines.</a:t>
            </a:r>
          </a:p>
          <a:p>
            <a:r>
              <a:rPr lang="en-US" sz="6400" b="1" dirty="0"/>
              <a:t>Workplace Programs:</a:t>
            </a:r>
            <a:r>
              <a:rPr lang="en-US" sz="6400" dirty="0"/>
              <a:t> Maisha Certification for all MDACs ,includes prevention, VMMC, GBV referral.</a:t>
            </a:r>
          </a:p>
          <a:p>
            <a:pPr marL="457200" lvl="1" indent="0">
              <a:buNone/>
            </a:pPr>
            <a:endParaRPr lang="en-US" sz="64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400" b="1" dirty="0"/>
              <a:t>Philanthropy &amp; High-Net-Worth Individuals</a:t>
            </a:r>
            <a:r>
              <a:rPr lang="en-US" sz="6400" dirty="0"/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400" dirty="0"/>
              <a:t>Pitch County AIDS Implementation Plans (CAIPs) to local foundations.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64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400" b="1" dirty="0"/>
              <a:t>Capital Markets</a:t>
            </a:r>
            <a:r>
              <a:rPr lang="en-US" sz="6400" dirty="0"/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400" dirty="0"/>
              <a:t>Explore a </a:t>
            </a:r>
            <a:r>
              <a:rPr lang="en-US" sz="6400" b="1" dirty="0"/>
              <a:t>Social Impact Bond</a:t>
            </a:r>
            <a:r>
              <a:rPr lang="en-US" sz="6400" dirty="0"/>
              <a:t> specifically for reducing adolescent pregnancies &amp; new HIV infections.</a:t>
            </a:r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F892D2-4B30-876B-9F0F-914CE396F125}"/>
              </a:ext>
            </a:extLst>
          </p:cNvPr>
          <p:cNvSpPr txBox="1">
            <a:spLocks/>
          </p:cNvSpPr>
          <p:nvPr/>
        </p:nvSpPr>
        <p:spPr>
          <a:xfrm>
            <a:off x="656479" y="530327"/>
            <a:ext cx="6829742" cy="726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i="1" dirty="0"/>
              <a:t>Beyond the Exchequer: Unlocking New Pools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717AF0-185D-3F20-CF7F-B317C414E0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97" t="50000" r="57286" b="21481"/>
          <a:stretch>
            <a:fillRect/>
          </a:stretch>
        </p:blipFill>
        <p:spPr>
          <a:xfrm>
            <a:off x="334434" y="1565178"/>
            <a:ext cx="860437" cy="726466"/>
          </a:xfrm>
          <a:prstGeom prst="rect">
            <a:avLst/>
          </a:prstGeom>
        </p:spPr>
      </p:pic>
      <p:pic>
        <p:nvPicPr>
          <p:cNvPr id="1026" name="Picture 2" descr="Private Sector Engagement - Beneath The Waves">
            <a:extLst>
              <a:ext uri="{FF2B5EF4-FFF2-40B4-BE49-F238E27FC236}">
                <a16:creationId xmlns:a16="http://schemas.microsoft.com/office/drawing/2014/main" id="{74E015D5-3030-3AF2-1A1C-B7D7DF13C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17" y="3179882"/>
            <a:ext cx="793277" cy="79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2,781 Three Hands Together Icon Stock Vectors and Vector Art | Shutterstock">
            <a:extLst>
              <a:ext uri="{FF2B5EF4-FFF2-40B4-BE49-F238E27FC236}">
                <a16:creationId xmlns:a16="http://schemas.microsoft.com/office/drawing/2014/main" id="{1364BAA0-A81A-F0DC-A965-1687C55BD5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6" b="11333"/>
          <a:stretch>
            <a:fillRect/>
          </a:stretch>
        </p:blipFill>
        <p:spPr bwMode="auto">
          <a:xfrm>
            <a:off x="347372" y="4798161"/>
            <a:ext cx="849777" cy="73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166,500+ Capital Markets Icon Stock ...">
            <a:extLst>
              <a:ext uri="{FF2B5EF4-FFF2-40B4-BE49-F238E27FC236}">
                <a16:creationId xmlns:a16="http://schemas.microsoft.com/office/drawing/2014/main" id="{E1AC1200-11DE-80F3-7BDA-9C335F4E3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4" t="14700" r="8803" b="14583"/>
          <a:stretch>
            <a:fillRect/>
          </a:stretch>
        </p:blipFill>
        <p:spPr bwMode="auto">
          <a:xfrm>
            <a:off x="306247" y="5864961"/>
            <a:ext cx="969745" cy="84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enmawi Ventures Africa | Project Financing and Commodity Trading">
            <a:extLst>
              <a:ext uri="{FF2B5EF4-FFF2-40B4-BE49-F238E27FC236}">
                <a16:creationId xmlns:a16="http://schemas.microsoft.com/office/drawing/2014/main" id="{78A8644A-02B7-3518-D25C-FC95FAEBB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385" y="7922"/>
            <a:ext cx="4572000" cy="680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EBED89-C69D-CC40-273D-44BD4BBFDA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650" y="5981648"/>
            <a:ext cx="3348765" cy="6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82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4E4D6D8-7186-AC90-35E2-E474E9132F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62646"/>
              </p:ext>
            </p:extLst>
          </p:nvPr>
        </p:nvGraphicFramePr>
        <p:xfrm>
          <a:off x="946637" y="1526000"/>
          <a:ext cx="10486293" cy="4414395"/>
        </p:xfrm>
        <a:graphic>
          <a:graphicData uri="http://schemas.openxmlformats.org/drawingml/2006/table">
            <a:tbl>
              <a:tblPr/>
              <a:tblGrid>
                <a:gridCol w="5899640">
                  <a:extLst>
                    <a:ext uri="{9D8B030D-6E8A-4147-A177-3AD203B41FA5}">
                      <a16:colId xmlns:a16="http://schemas.microsoft.com/office/drawing/2014/main" val="1534590559"/>
                    </a:ext>
                  </a:extLst>
                </a:gridCol>
                <a:gridCol w="3091960">
                  <a:extLst>
                    <a:ext uri="{9D8B030D-6E8A-4147-A177-3AD203B41FA5}">
                      <a16:colId xmlns:a16="http://schemas.microsoft.com/office/drawing/2014/main" val="4073354678"/>
                    </a:ext>
                  </a:extLst>
                </a:gridCol>
                <a:gridCol w="1494693">
                  <a:extLst>
                    <a:ext uri="{9D8B030D-6E8A-4147-A177-3AD203B41FA5}">
                      <a16:colId xmlns:a16="http://schemas.microsoft.com/office/drawing/2014/main" val="1457777410"/>
                    </a:ext>
                  </a:extLst>
                </a:gridCol>
              </a:tblGrid>
              <a:tr h="3223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Action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Lead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Timeline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919093"/>
                  </a:ext>
                </a:extLst>
              </a:tr>
              <a:tr h="805803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2860675" algn="l"/>
                        </a:tabLs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1. Establish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Triple Threat pooled financing mechanism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 (GOK + donors + private)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NSDCC / Treasury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Q2 2025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85744"/>
                  </a:ext>
                </a:extLst>
              </a:tr>
              <a:tr h="80580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2. Issue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MTEF budget circular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 requiring counties to ring-fence 5% for Triple Threat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National Treasury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Q2 2025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470427"/>
                  </a:ext>
                </a:extLst>
              </a:tr>
              <a:tr h="80580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3. Pilot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social contracting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 in 3 counties for community led GBV &amp; adolescent services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NSDCC / CSO consortium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Q3 2025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568671"/>
                  </a:ext>
                </a:extLst>
              </a:tr>
              <a:tr h="80580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4. Amend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PFM Act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 to allow direct government funding to CBOs for health services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Ministry of Health / Parliament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Q4 2025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5807"/>
                  </a:ext>
                </a:extLst>
              </a:tr>
              <a:tr h="80580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5. Launch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Maisha Certification 2.0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 – including Triple Threat indicators for all MDACs</a:t>
                      </a:r>
                    </a:p>
                  </a:txBody>
                  <a:tcPr marL="80580" marR="80580" marT="40290" marB="4029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NSDCC / FKE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B304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Q3 2025</a:t>
                      </a:r>
                    </a:p>
                  </a:txBody>
                  <a:tcPr marL="80580" marR="80580" marT="40290" marB="40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B3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160473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5C00C465-DBD2-428F-EC33-7B7E31A45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425" y="6115132"/>
            <a:ext cx="3348765" cy="607322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962ECEE3-E01F-79F0-7EC7-8CDE1D81B9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71146" y="274045"/>
            <a:ext cx="1103727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Immediate Priority Actions (Next 6 Months)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From Framework to Implementation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BDB62B-E3C5-6A82-2FAD-6DB0B37146B7}"/>
              </a:ext>
            </a:extLst>
          </p:cNvPr>
          <p:cNvSpPr txBox="1"/>
          <p:nvPr/>
        </p:nvSpPr>
        <p:spPr>
          <a:xfrm>
            <a:off x="946637" y="6115132"/>
            <a:ext cx="7528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** Result Matrix for  Priority Actions</a:t>
            </a:r>
          </a:p>
        </p:txBody>
      </p:sp>
    </p:spTree>
    <p:extLst>
      <p:ext uri="{BB962C8B-B14F-4D97-AF65-F5344CB8AC3E}">
        <p14:creationId xmlns:p14="http://schemas.microsoft.com/office/powerpoint/2010/main" val="426474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5162C0A-2BCC-E43B-1FA4-C5B0F443F7B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57610254"/>
              </p:ext>
            </p:extLst>
          </p:nvPr>
        </p:nvGraphicFramePr>
        <p:xfrm>
          <a:off x="343946" y="1294416"/>
          <a:ext cx="11580308" cy="4915949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3083079">
                  <a:extLst>
                    <a:ext uri="{9D8B030D-6E8A-4147-A177-3AD203B41FA5}">
                      <a16:colId xmlns:a16="http://schemas.microsoft.com/office/drawing/2014/main" val="2905001428"/>
                    </a:ext>
                  </a:extLst>
                </a:gridCol>
                <a:gridCol w="2798956">
                  <a:extLst>
                    <a:ext uri="{9D8B030D-6E8A-4147-A177-3AD203B41FA5}">
                      <a16:colId xmlns:a16="http://schemas.microsoft.com/office/drawing/2014/main" val="3207692393"/>
                    </a:ext>
                  </a:extLst>
                </a:gridCol>
                <a:gridCol w="2598234">
                  <a:extLst>
                    <a:ext uri="{9D8B030D-6E8A-4147-A177-3AD203B41FA5}">
                      <a16:colId xmlns:a16="http://schemas.microsoft.com/office/drawing/2014/main" val="2843024566"/>
                    </a:ext>
                  </a:extLst>
                </a:gridCol>
                <a:gridCol w="1226635">
                  <a:extLst>
                    <a:ext uri="{9D8B030D-6E8A-4147-A177-3AD203B41FA5}">
                      <a16:colId xmlns:a16="http://schemas.microsoft.com/office/drawing/2014/main" val="1919601847"/>
                    </a:ext>
                  </a:extLst>
                </a:gridCol>
                <a:gridCol w="1873404">
                  <a:extLst>
                    <a:ext uri="{9D8B030D-6E8A-4147-A177-3AD203B41FA5}">
                      <a16:colId xmlns:a16="http://schemas.microsoft.com/office/drawing/2014/main" val="2297073804"/>
                    </a:ext>
                  </a:extLst>
                </a:gridCol>
              </a:tblGrid>
              <a:tr h="437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Action (Lead)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Key Monitoring Indicator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Means of Verification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Timeline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Status RAG</a:t>
                      </a:r>
                    </a:p>
                  </a:txBody>
                  <a:tcPr marL="63887" marR="63887" marT="31944" marB="31944" anchor="ctr"/>
                </a:tc>
                <a:extLst>
                  <a:ext uri="{0D108BD9-81ED-4DB2-BD59-A6C34878D82A}">
                    <a16:rowId xmlns:a16="http://schemas.microsoft.com/office/drawing/2014/main" val="237609096"/>
                  </a:ext>
                </a:extLst>
              </a:tr>
              <a:tr h="101005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1. Pooled financing mechanism</a:t>
                      </a:r>
                      <a:r>
                        <a:rPr lang="en-US" sz="1800" dirty="0"/>
                        <a:t> (NSDCC/Treasury)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2119313" algn="l"/>
                        </a:tabLst>
                      </a:pPr>
                      <a:r>
                        <a:rPr lang="en-US" sz="1800" dirty="0"/>
                        <a:t>Signed tripartite MoU + funded account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MoU document; bank statement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Q2 2025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🟢 / 🟡 / 🔴</a:t>
                      </a:r>
                    </a:p>
                  </a:txBody>
                  <a:tcPr marL="63887" marR="63887" marT="31944" marB="31944" anchor="ctr"/>
                </a:tc>
                <a:extLst>
                  <a:ext uri="{0D108BD9-81ED-4DB2-BD59-A6C34878D82A}">
                    <a16:rowId xmlns:a16="http://schemas.microsoft.com/office/drawing/2014/main" val="1052186965"/>
                  </a:ext>
                </a:extLst>
              </a:tr>
              <a:tr h="101005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2. MTEF circular (5% county ring‑fence)</a:t>
                      </a:r>
                      <a:r>
                        <a:rPr lang="en-US" sz="1800" dirty="0"/>
                        <a:t> (National Treasury)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Circular issued + ≥90% counties budget 5%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Circular copy; CRA compliance checklist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Q2 2025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🟢 / 🟡 / 🔴</a:t>
                      </a:r>
                    </a:p>
                  </a:txBody>
                  <a:tcPr marL="63887" marR="63887" marT="31944" marB="31944" anchor="ctr"/>
                </a:tc>
                <a:extLst>
                  <a:ext uri="{0D108BD9-81ED-4DB2-BD59-A6C34878D82A}">
                    <a16:rowId xmlns:a16="http://schemas.microsoft.com/office/drawing/2014/main" val="889931557"/>
                  </a:ext>
                </a:extLst>
              </a:tr>
              <a:tr h="72395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3. Social contracting pilot (3 counties)</a:t>
                      </a:r>
                      <a:r>
                        <a:rPr lang="en-US" sz="1800"/>
                        <a:t> (NSDCC/CSO)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Contracts signed; ≥30% service uptake increase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Contract copies; quarterly service data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Q3 2025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🟢 / 🟡 / 🔴</a:t>
                      </a:r>
                    </a:p>
                  </a:txBody>
                  <a:tcPr marL="63887" marR="63887" marT="31944" marB="31944" anchor="ctr"/>
                </a:tc>
                <a:extLst>
                  <a:ext uri="{0D108BD9-81ED-4DB2-BD59-A6C34878D82A}">
                    <a16:rowId xmlns:a16="http://schemas.microsoft.com/office/drawing/2014/main" val="679668654"/>
                  </a:ext>
                </a:extLst>
              </a:tr>
              <a:tr h="72395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4. PFM Act amendment</a:t>
                      </a:r>
                      <a:r>
                        <a:rPr lang="en-US" sz="1800"/>
                        <a:t> (MoH/Parliament)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Bill assented; ≥2 CBOs receive direct transfer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Gazette notice; Treasury vouchers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Q4 2025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🟢 / 🟡 / 🔴</a:t>
                      </a:r>
                    </a:p>
                  </a:txBody>
                  <a:tcPr marL="63887" marR="63887" marT="31944" marB="31944" anchor="ctr"/>
                </a:tc>
                <a:extLst>
                  <a:ext uri="{0D108BD9-81ED-4DB2-BD59-A6C34878D82A}">
                    <a16:rowId xmlns:a16="http://schemas.microsoft.com/office/drawing/2014/main" val="3762336916"/>
                  </a:ext>
                </a:extLst>
              </a:tr>
              <a:tr h="101005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800" b="1"/>
                        <a:t>5. Maisha Certification 2.0</a:t>
                      </a:r>
                      <a:r>
                        <a:rPr lang="fr-FR" sz="1800"/>
                        <a:t> (NSDCC/FKE)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Framework includes Triple Threat indicators; ≥50% MDACs compliant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Certification database; MDAC checklists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Q3 2025</a:t>
                      </a:r>
                    </a:p>
                  </a:txBody>
                  <a:tcPr marL="63887" marR="63887" marT="31944" marB="31944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🟢 / 🟡 / 🔴</a:t>
                      </a:r>
                    </a:p>
                  </a:txBody>
                  <a:tcPr marL="63887" marR="63887" marT="31944" marB="31944" anchor="ctr"/>
                </a:tc>
                <a:extLst>
                  <a:ext uri="{0D108BD9-81ED-4DB2-BD59-A6C34878D82A}">
                    <a16:rowId xmlns:a16="http://schemas.microsoft.com/office/drawing/2014/main" val="163293898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105731E-CF2F-8D3E-4744-14FB4C40DF7C}"/>
              </a:ext>
            </a:extLst>
          </p:cNvPr>
          <p:cNvSpPr txBox="1"/>
          <p:nvPr/>
        </p:nvSpPr>
        <p:spPr>
          <a:xfrm>
            <a:off x="6280924" y="6394215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RAG guide:</a:t>
            </a:r>
            <a:r>
              <a:rPr lang="en-US" dirty="0"/>
              <a:t> 🟢 On track / 🟡 Partial delay / 🔴 Off track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0DA105-637D-141B-4887-1BFE0827890C}"/>
              </a:ext>
            </a:extLst>
          </p:cNvPr>
          <p:cNvSpPr txBox="1"/>
          <p:nvPr/>
        </p:nvSpPr>
        <p:spPr>
          <a:xfrm>
            <a:off x="0" y="6416766"/>
            <a:ext cx="5948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Public dashboard:</a:t>
            </a:r>
            <a:r>
              <a:rPr lang="en-US" dirty="0"/>
              <a:t> Updated quarterly on NSDCC website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6C6927-85B8-D8D7-1EE9-A2D98E591FB8}"/>
              </a:ext>
            </a:extLst>
          </p:cNvPr>
          <p:cNvSpPr txBox="1"/>
          <p:nvPr/>
        </p:nvSpPr>
        <p:spPr>
          <a:xfrm>
            <a:off x="842846" y="33348"/>
            <a:ext cx="105825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600" b="1" dirty="0"/>
              <a:t>Triple Threat Action Plan </a:t>
            </a:r>
          </a:p>
          <a:p>
            <a:pPr algn="ctr">
              <a:buNone/>
            </a:pPr>
            <a:r>
              <a:rPr lang="en-US" sz="2800" i="1" dirty="0"/>
              <a:t>Monitoring Dashboard</a:t>
            </a:r>
          </a:p>
        </p:txBody>
      </p:sp>
    </p:spTree>
    <p:extLst>
      <p:ext uri="{BB962C8B-B14F-4D97-AF65-F5344CB8AC3E}">
        <p14:creationId xmlns:p14="http://schemas.microsoft.com/office/powerpoint/2010/main" val="254979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1331</Words>
  <Application>Microsoft Office PowerPoint</Application>
  <PresentationFormat>Widescreen</PresentationFormat>
  <Paragraphs>197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Cambria</vt:lpstr>
      <vt:lpstr>Office Theme</vt:lpstr>
      <vt:lpstr>Sustainable Financing &amp; Resource Mobilization:  Triple Threat Programme</vt:lpstr>
      <vt:lpstr>Why Financing for Reduction of Adolescents new HIV infections, &amp; GBV is Non-Negotiable</vt:lpstr>
      <vt:lpstr>The Financing Landscape : A Call for Change</vt:lpstr>
      <vt:lpstr>Our Strategic Vision: A Sustained Future State</vt:lpstr>
      <vt:lpstr>Four Pillars of Triple Threat Financing Framework How We Will Resource the Response</vt:lpstr>
      <vt:lpstr>Domestic Resource Mobilization: Key Actions Funding the Triple Threat from Within Kenya </vt:lpstr>
      <vt:lpstr>Innovative &amp; Non-Traditional Financing</vt:lpstr>
      <vt:lpstr>Immediate Priority Actions (Next 6 Months) From Framework to Implementation</vt:lpstr>
      <vt:lpstr>PowerPoint Presentation</vt:lpstr>
      <vt:lpstr>                                             Shared Responsibility</vt:lpstr>
      <vt:lpstr>Discussion &amp; Commitment Let's Build the Triple Threat Financing Roadmap Together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Mercy Khasiani PhDc</dc:creator>
  <cp:lastModifiedBy>Irene Gomba</cp:lastModifiedBy>
  <cp:revision>3</cp:revision>
  <dcterms:created xsi:type="dcterms:W3CDTF">2026-04-21T05:29:39Z</dcterms:created>
  <dcterms:modified xsi:type="dcterms:W3CDTF">2026-04-24T08:20:12Z</dcterms:modified>
</cp:coreProperties>
</file>